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notesSlides/notesSlide8.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9.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11.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12.xml" ContentType="application/vnd.openxmlformats-officedocument.presentationml.notesSlide+xml"/>
  <Override PartName="/ppt/tags/tag21.xml" ContentType="application/vnd.openxmlformats-officedocument.presentationml.tags+xml"/>
  <Override PartName="/ppt/notesSlides/notesSlide13.xml" ContentType="application/vnd.openxmlformats-officedocument.presentationml.notesSlide+xml"/>
  <Override PartName="/ppt/tags/tag22.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256" r:id="rId2"/>
    <p:sldId id="260" r:id="rId3"/>
    <p:sldId id="261" r:id="rId4"/>
    <p:sldId id="262" r:id="rId5"/>
    <p:sldId id="263" r:id="rId6"/>
    <p:sldId id="264" r:id="rId7"/>
    <p:sldId id="269" r:id="rId8"/>
    <p:sldId id="257" r:id="rId9"/>
    <p:sldId id="258" r:id="rId10"/>
    <p:sldId id="259" r:id="rId11"/>
    <p:sldId id="265" r:id="rId12"/>
    <p:sldId id="266" r:id="rId13"/>
    <p:sldId id="267" r:id="rId14"/>
    <p:sldId id="268"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FE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22"/>
    <p:restoredTop sz="76074"/>
  </p:normalViewPr>
  <p:slideViewPr>
    <p:cSldViewPr snapToGrid="0" snapToObjects="1">
      <p:cViewPr varScale="1">
        <p:scale>
          <a:sx n="84" d="100"/>
          <a:sy n="84" d="100"/>
        </p:scale>
        <p:origin x="1312" y="18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24.png>
</file>

<file path=ppt/media/image25.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430966F6-6FD6-E842-9AFB-2C9F13B53B59}" type="datetimeFigureOut">
              <a:rPr lang="en-US" smtClean="0"/>
              <a:t>3/30/22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A076B1-D42E-C44C-AFA8-B245FE12815B}" type="slidenum">
              <a:rPr lang="en-US" smtClean="0"/>
              <a:t>‹#›</a:t>
            </a:fld>
            <a:endParaRPr lang="en-US"/>
          </a:p>
        </p:txBody>
      </p:sp>
    </p:spTree>
    <p:extLst>
      <p:ext uri="{BB962C8B-B14F-4D97-AF65-F5344CB8AC3E}">
        <p14:creationId xmlns:p14="http://schemas.microsoft.com/office/powerpoint/2010/main" val="33792767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A076B1-D42E-C44C-AFA8-B245FE12815B}" type="slidenum">
              <a:rPr lang="en-US" smtClean="0"/>
              <a:t>1</a:t>
            </a:fld>
            <a:endParaRPr lang="en-US"/>
          </a:p>
        </p:txBody>
      </p:sp>
    </p:spTree>
    <p:extLst>
      <p:ext uri="{BB962C8B-B14F-4D97-AF65-F5344CB8AC3E}">
        <p14:creationId xmlns:p14="http://schemas.microsoft.com/office/powerpoint/2010/main" val="304237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empirically determine what the optimal solution to the TSP is for a specified set of edge weights is, we would need to calculate the cost of every closed Hamiltonian path. The number of unique Hamiltonian closed paths on </a:t>
            </a:r>
            <a:r>
              <a:rPr lang="en-US" dirty="0" err="1"/>
              <a:t>K_n</a:t>
            </a:r>
            <a:r>
              <a:rPr lang="en-US" dirty="0"/>
              <a:t> up to repetitions due to shifts and reflections is given by this quantity where we derive this from the fact there are n! permutations of vertices 1 to n.  There is a shift symmetry of these permutations corresponding to the n possible starting nodes leading us to divide by n, we further have to divide by 2 to take account for the reflections of permutations. We then use </a:t>
            </a:r>
            <a:r>
              <a:rPr lang="en-US" dirty="0" err="1"/>
              <a:t>stirlings</a:t>
            </a:r>
            <a:r>
              <a:rPr lang="en-US" dirty="0"/>
              <a:t> approximation.</a:t>
            </a:r>
          </a:p>
          <a:p>
            <a:endParaRPr lang="en-US" dirty="0"/>
          </a:p>
          <a:p>
            <a:r>
              <a:rPr lang="en-US" dirty="0"/>
              <a:t>The consequence of this result is that as n increases, the number of unique Hamiltonian closed paths in </a:t>
            </a:r>
            <a:r>
              <a:rPr lang="en-US" dirty="0" err="1"/>
              <a:t>K_n</a:t>
            </a:r>
            <a:r>
              <a:rPr lang="en-US" dirty="0"/>
              <a:t> grows asymptotically faster than any polynomial and even any exponential in n, making an exhaustive search of the solution space infeasible. </a:t>
            </a:r>
          </a:p>
          <a:p>
            <a:endParaRPr lang="en-US" dirty="0"/>
          </a:p>
          <a:p>
            <a:r>
              <a:rPr lang="en-US" dirty="0"/>
              <a:t>It has actually been shown that the TSP belongs to a class of problems labelled NP Hard, meaning that it takes as least as much time as any nondeterministic polynomial to solve.</a:t>
            </a:r>
          </a:p>
          <a:p>
            <a:endParaRPr lang="en-US" dirty="0"/>
          </a:p>
          <a:p>
            <a:r>
              <a:rPr lang="en-US" dirty="0"/>
              <a:t>Here We introduce the idea of a heuristic algorithm where instead of minimizing the cost objective function over the solution space as you would in an exhaustive search, we use probability to search only a fraction of the solution space trading off accuracy for reduced computation load / time.</a:t>
            </a:r>
          </a:p>
          <a:p>
            <a:endParaRPr lang="en-US" dirty="0"/>
          </a:p>
          <a:p>
            <a:endParaRPr lang="en-US" dirty="0"/>
          </a:p>
          <a:p>
            <a:endParaRPr lang="en-US" dirty="0"/>
          </a:p>
          <a:p>
            <a:r>
              <a:rPr lang="en-US" dirty="0"/>
              <a:t>  </a:t>
            </a:r>
          </a:p>
        </p:txBody>
      </p:sp>
      <p:sp>
        <p:nvSpPr>
          <p:cNvPr id="4" name="Slide Number Placeholder 3"/>
          <p:cNvSpPr>
            <a:spLocks noGrp="1"/>
          </p:cNvSpPr>
          <p:nvPr>
            <p:ph type="sldNum" sz="quarter" idx="5"/>
          </p:nvPr>
        </p:nvSpPr>
        <p:spPr/>
        <p:txBody>
          <a:bodyPr/>
          <a:lstStyle/>
          <a:p>
            <a:fld id="{4FA076B1-D42E-C44C-AFA8-B245FE12815B}" type="slidenum">
              <a:rPr lang="en-US" smtClean="0"/>
              <a:t>10</a:t>
            </a:fld>
            <a:endParaRPr lang="en-US"/>
          </a:p>
        </p:txBody>
      </p:sp>
    </p:spTree>
    <p:extLst>
      <p:ext uri="{BB962C8B-B14F-4D97-AF65-F5344CB8AC3E}">
        <p14:creationId xmlns:p14="http://schemas.microsoft.com/office/powerpoint/2010/main" val="26405749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Taking inspiration from the foraging </a:t>
            </a:r>
            <a:r>
              <a:rPr lang="en-US" dirty="0" err="1"/>
              <a:t>behaviour</a:t>
            </a:r>
            <a:r>
              <a:rPr lang="en-US" dirty="0"/>
              <a:t> and self </a:t>
            </a:r>
            <a:r>
              <a:rPr lang="en-US" dirty="0" err="1"/>
              <a:t>organisation</a:t>
            </a:r>
            <a:r>
              <a:rPr lang="en-US" dirty="0"/>
              <a:t> of ants, we can build an algorithm to tackle the TSP.</a:t>
            </a:r>
          </a:p>
          <a:p>
            <a:endParaRPr lang="en-US" dirty="0"/>
          </a:p>
          <a:p>
            <a:r>
              <a:rPr lang="en-US" dirty="0"/>
              <a:t>In order to explain this algorithm we must first detail the key parameters and variables involved.</a:t>
            </a:r>
          </a:p>
          <a:p>
            <a:endParaRPr lang="en-US" dirty="0"/>
          </a:p>
          <a:p>
            <a:r>
              <a:rPr lang="en-US" dirty="0"/>
              <a:t>We index the algorithm by cycle number m, this starts at 1 and then increases by 1 each time a cycle is complete.</a:t>
            </a:r>
          </a:p>
          <a:p>
            <a:endParaRPr lang="en-US" dirty="0"/>
          </a:p>
          <a:p>
            <a:r>
              <a:rPr lang="en-US" dirty="0"/>
              <a:t>In any given cycle m, all the S agents from the colony identically and independently of one another sample a solution from feasible solution space according to the probability distribution </a:t>
            </a:r>
            <a:r>
              <a:rPr lang="en-US" dirty="0" err="1"/>
              <a:t>mu_m</a:t>
            </a:r>
            <a:r>
              <a:rPr lang="en-US" dirty="0"/>
              <a:t>, more on how this pdf is determined in a minute.</a:t>
            </a:r>
          </a:p>
          <a:p>
            <a:endParaRPr lang="en-US" dirty="0"/>
          </a:p>
          <a:p>
            <a:r>
              <a:rPr lang="en-US" dirty="0"/>
              <a:t>Introducing the cycle-m pheromone concentration matrix. Each entry </a:t>
            </a:r>
            <a:r>
              <a:rPr lang="en-US" dirty="0" err="1"/>
              <a:t>tau_ij</a:t>
            </a:r>
            <a:r>
              <a:rPr lang="en-US" dirty="0"/>
              <a:t> corresponds to the pheromone concentration along directed edge (</a:t>
            </a:r>
            <a:r>
              <a:rPr lang="en-US" dirty="0" err="1"/>
              <a:t>i,j</a:t>
            </a:r>
            <a:r>
              <a:rPr lang="en-US" dirty="0"/>
              <a:t>) of the complete graph and all entries sum to 1 as a normalizing condition for simplicity. we create a change in pheromone matrix Delta tau. Each solution w contains n edges, for each edge (</a:t>
            </a:r>
            <a:r>
              <a:rPr lang="en-US" dirty="0" err="1"/>
              <a:t>I,j</a:t>
            </a:r>
            <a:r>
              <a:rPr lang="en-US" dirty="0"/>
              <a:t>) we add the reciprocal of the cost of solution w to the change in pheromone matrix. This means lower costs will contribute greater pheromone concentration to the matrix delta tau. We then normalize delta tau so all entries sum to 1 and calculate tau(m) the </a:t>
            </a:r>
            <a:r>
              <a:rPr lang="en-US" dirty="0" err="1"/>
              <a:t>phermone</a:t>
            </a:r>
            <a:r>
              <a:rPr lang="en-US" dirty="0"/>
              <a:t> concentration matrix in the </a:t>
            </a:r>
            <a:r>
              <a:rPr lang="en-US" dirty="0" err="1"/>
              <a:t>mth</a:t>
            </a:r>
            <a:r>
              <a:rPr lang="en-US" dirty="0"/>
              <a:t> cycle by taking a convex combination of delta tau and tau(m-1). Since both matrices are </a:t>
            </a:r>
            <a:r>
              <a:rPr lang="en-US" dirty="0" err="1"/>
              <a:t>normalised</a:t>
            </a:r>
            <a:r>
              <a:rPr lang="en-US" dirty="0"/>
              <a:t>, the resulting convex combination will also be.</a:t>
            </a:r>
          </a:p>
          <a:p>
            <a:endParaRPr lang="en-US" dirty="0"/>
          </a:p>
          <a:p>
            <a:r>
              <a:rPr lang="en-US" dirty="0"/>
              <a:t>The pheromone evaporation constant rho is the constant used when taking this convex combination as seen by the rule above. This gives the intuition that a smaller evaporation constant would result in smaller influence from the sampled solutions in cycle m and more influence from the state that the pheromone concentration matrix was in before.</a:t>
            </a:r>
          </a:p>
          <a:p>
            <a:endParaRPr lang="en-US" dirty="0"/>
          </a:p>
        </p:txBody>
      </p:sp>
      <p:sp>
        <p:nvSpPr>
          <p:cNvPr id="4" name="Slide Number Placeholder 3"/>
          <p:cNvSpPr>
            <a:spLocks noGrp="1"/>
          </p:cNvSpPr>
          <p:nvPr>
            <p:ph type="sldNum" sz="quarter" idx="5"/>
          </p:nvPr>
        </p:nvSpPr>
        <p:spPr/>
        <p:txBody>
          <a:bodyPr/>
          <a:lstStyle/>
          <a:p>
            <a:fld id="{4FA076B1-D42E-C44C-AFA8-B245FE12815B}" type="slidenum">
              <a:rPr lang="en-US" smtClean="0"/>
              <a:t>11</a:t>
            </a:fld>
            <a:endParaRPr lang="en-US"/>
          </a:p>
        </p:txBody>
      </p:sp>
    </p:spTree>
    <p:extLst>
      <p:ext uri="{BB962C8B-B14F-4D97-AF65-F5344CB8AC3E}">
        <p14:creationId xmlns:p14="http://schemas.microsoft.com/office/powerpoint/2010/main" val="25367041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Having now calculated the pheromone concentration matrix in cycle m, this cycle is essentially complete. The last thing to mention is the way we determine the </a:t>
            </a:r>
            <a:r>
              <a:rPr lang="en-US" dirty="0" err="1"/>
              <a:t>m^th</a:t>
            </a:r>
            <a:r>
              <a:rPr lang="en-US" dirty="0"/>
              <a:t> cycle probability measure. We use the pheromone concentration matrix and edge weights of the graph from cycle m-1 to find transition probabilities using the above formula. Alpha and beta are the weighting parameters controlling the relative influence of pheromone values and edge weights on transition probabilities for the agents. </a:t>
            </a:r>
          </a:p>
          <a:p>
            <a:endParaRPr lang="en-US" dirty="0"/>
          </a:p>
          <a:p>
            <a:r>
              <a:rPr lang="en-US" dirty="0"/>
              <a:t>To find the probability of some solution w being sampled by an agent, we simply multiply along the transition probabilities noting that these are not </a:t>
            </a:r>
            <a:r>
              <a:rPr lang="en-US" dirty="0" err="1"/>
              <a:t>markovian</a:t>
            </a:r>
            <a:r>
              <a:rPr lang="en-US" dirty="0"/>
              <a:t> as the probability of moved from state </a:t>
            </a:r>
            <a:r>
              <a:rPr lang="en-US" dirty="0" err="1"/>
              <a:t>i</a:t>
            </a:r>
            <a:r>
              <a:rPr lang="en-US" dirty="0"/>
              <a:t> to j depends on information about where it has been before as an agent may not visit a node twice unless upon finally return to the starting node.</a:t>
            </a:r>
          </a:p>
          <a:p>
            <a:endParaRPr lang="en-US" dirty="0"/>
          </a:p>
          <a:p>
            <a:r>
              <a:rPr lang="en-US" dirty="0"/>
              <a:t>This formula shows that edges with higher pheromone concentration or edges with smaller edge weight will give a higher transition probability where the former case mirrors the biological analogue.</a:t>
            </a:r>
          </a:p>
        </p:txBody>
      </p:sp>
      <p:sp>
        <p:nvSpPr>
          <p:cNvPr id="4" name="Slide Number Placeholder 3"/>
          <p:cNvSpPr>
            <a:spLocks noGrp="1"/>
          </p:cNvSpPr>
          <p:nvPr>
            <p:ph type="sldNum" sz="quarter" idx="5"/>
          </p:nvPr>
        </p:nvSpPr>
        <p:spPr/>
        <p:txBody>
          <a:bodyPr/>
          <a:lstStyle/>
          <a:p>
            <a:fld id="{4FA076B1-D42E-C44C-AFA8-B245FE12815B}" type="slidenum">
              <a:rPr lang="en-US" smtClean="0"/>
              <a:t>12</a:t>
            </a:fld>
            <a:endParaRPr lang="en-US"/>
          </a:p>
        </p:txBody>
      </p:sp>
    </p:spTree>
    <p:extLst>
      <p:ext uri="{BB962C8B-B14F-4D97-AF65-F5344CB8AC3E}">
        <p14:creationId xmlns:p14="http://schemas.microsoft.com/office/powerpoint/2010/main" val="24820457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first theoretical results derived about ACOs was by </a:t>
            </a:r>
            <a:r>
              <a:rPr lang="en-US" dirty="0" err="1"/>
              <a:t>Gutjar</a:t>
            </a:r>
            <a:r>
              <a:rPr lang="en-US" dirty="0"/>
              <a:t> in 2000 and had the central theorem given above. This essentially says we can bound the probability that from some cycle, m0, some agent will sample the optimal path in every subsequent cycle, arbitrarily close to 1. </a:t>
            </a:r>
            <a:r>
              <a:rPr lang="en-US" dirty="0" err="1"/>
              <a:t>Whatsmore</a:t>
            </a:r>
            <a:r>
              <a:rPr lang="en-US" dirty="0"/>
              <a:t>, this result can be achieved in 2 different ways.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can do this by increasing the number of agents in the colony S to be sufficiently large so in each cycle, a greater part of the solution space is likely to be explored.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Or we can make the pheromone evaporation constant sufficiently close to 0, this means that pheromone trails will take more time to strengthen leaving opportunity for agents to explore a greater variety of solutions before becoming settled one one.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can distinguish two types of heuristic algorithm, optimization-capable and non-optimizing, this ACO being the former, meaning there is no principle obstacle preventing us from getting closer and closer to the true optimum, providing enough computational power is invested and the latter describing a case </a:t>
            </a:r>
            <a:r>
              <a:rPr lang="en-GB" sz="1200" kern="1200" dirty="0">
                <a:solidFill>
                  <a:schemeClr val="tx1"/>
                </a:solidFill>
                <a:effectLst/>
                <a:latin typeface="+mn-lt"/>
                <a:ea typeface="+mn-ea"/>
                <a:cs typeface="+mn-cs"/>
              </a:rPr>
              <a:t>where the produced solution quality may always be at a certain distance from the optimum.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Whilst academically insightful, this result has limitations. In the proof of this theorem, the most coarse bounds are used at almost every step, using estimates for the ‘worst case scenario’. This often means that to use bounds derived in the proof of the theorem often defeats the purpose of a heuristic approach as more computational power must be invested than that of an exhaustive search of the solution space.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4FA076B1-D42E-C44C-AFA8-B245FE12815B}" type="slidenum">
              <a:rPr lang="en-US" smtClean="0"/>
              <a:t>13</a:t>
            </a:fld>
            <a:endParaRPr lang="en-US"/>
          </a:p>
        </p:txBody>
      </p:sp>
    </p:spTree>
    <p:extLst>
      <p:ext uri="{BB962C8B-B14F-4D97-AF65-F5344CB8AC3E}">
        <p14:creationId xmlns:p14="http://schemas.microsoft.com/office/powerpoint/2010/main" val="41308576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this point in my investigation I decided that I would break away from theoretical results and see what I could produce in practical simulations. I decided I would sample n points from the unit disk and join them up to become the complete graph with edge weights equal to the Euclidean distance between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 the left is a visual representation of the TSP being solved through the ACO algorithm where the strength of opacity of edges corresponds to the strength of pheromone trails along that edge. Initially all edges have </a:t>
            </a:r>
          </a:p>
        </p:txBody>
      </p:sp>
      <p:sp>
        <p:nvSpPr>
          <p:cNvPr id="4" name="Slide Number Placeholder 3"/>
          <p:cNvSpPr>
            <a:spLocks noGrp="1"/>
          </p:cNvSpPr>
          <p:nvPr>
            <p:ph type="sldNum" sz="quarter" idx="5"/>
          </p:nvPr>
        </p:nvSpPr>
        <p:spPr/>
        <p:txBody>
          <a:bodyPr/>
          <a:lstStyle/>
          <a:p>
            <a:fld id="{4FA076B1-D42E-C44C-AFA8-B245FE12815B}" type="slidenum">
              <a:rPr lang="en-US" smtClean="0"/>
              <a:t>14</a:t>
            </a:fld>
            <a:endParaRPr lang="en-US"/>
          </a:p>
        </p:txBody>
      </p:sp>
    </p:spTree>
    <p:extLst>
      <p:ext uri="{BB962C8B-B14F-4D97-AF65-F5344CB8AC3E}">
        <p14:creationId xmlns:p14="http://schemas.microsoft.com/office/powerpoint/2010/main" val="7510956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the so called double bridge experiment.</a:t>
            </a:r>
          </a:p>
          <a:p>
            <a:r>
              <a:rPr lang="en-US" dirty="0"/>
              <a:t>Ants emerge from the colony and get to vertex here. They then have the choice whether to traverse arc A or B. These ants are simple agents and do not have foresight to predict which path is better, so initially, the ant will choice either arc with uniform probability.</a:t>
            </a:r>
          </a:p>
          <a:p>
            <a:r>
              <a:rPr lang="en-US" dirty="0"/>
              <a:t>It then gathers food and return to the nest.</a:t>
            </a:r>
          </a:p>
          <a:p>
            <a:endParaRPr lang="en-US" dirty="0"/>
          </a:p>
        </p:txBody>
      </p:sp>
      <p:sp>
        <p:nvSpPr>
          <p:cNvPr id="4" name="Slide Number Placeholder 3"/>
          <p:cNvSpPr>
            <a:spLocks noGrp="1"/>
          </p:cNvSpPr>
          <p:nvPr>
            <p:ph type="sldNum" sz="quarter" idx="5"/>
          </p:nvPr>
        </p:nvSpPr>
        <p:spPr/>
        <p:txBody>
          <a:bodyPr/>
          <a:lstStyle/>
          <a:p>
            <a:fld id="{4FA076B1-D42E-C44C-AFA8-B245FE12815B}" type="slidenum">
              <a:rPr lang="en-US" smtClean="0"/>
              <a:t>2</a:t>
            </a:fld>
            <a:endParaRPr lang="en-US"/>
          </a:p>
        </p:txBody>
      </p:sp>
    </p:spTree>
    <p:extLst>
      <p:ext uri="{BB962C8B-B14F-4D97-AF65-F5344CB8AC3E}">
        <p14:creationId xmlns:p14="http://schemas.microsoft.com/office/powerpoint/2010/main" val="1877446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foraging ant may choose path B but no ant can determine the optimal strategy independently.</a:t>
            </a:r>
          </a:p>
        </p:txBody>
      </p:sp>
      <p:sp>
        <p:nvSpPr>
          <p:cNvPr id="4" name="Slide Number Placeholder 3"/>
          <p:cNvSpPr>
            <a:spLocks noGrp="1"/>
          </p:cNvSpPr>
          <p:nvPr>
            <p:ph type="sldNum" sz="quarter" idx="5"/>
          </p:nvPr>
        </p:nvSpPr>
        <p:spPr/>
        <p:txBody>
          <a:bodyPr/>
          <a:lstStyle/>
          <a:p>
            <a:fld id="{4FA076B1-D42E-C44C-AFA8-B245FE12815B}" type="slidenum">
              <a:rPr lang="en-US" smtClean="0"/>
              <a:t>3</a:t>
            </a:fld>
            <a:endParaRPr lang="en-US"/>
          </a:p>
        </p:txBody>
      </p:sp>
    </p:spTree>
    <p:extLst>
      <p:ext uri="{BB962C8B-B14F-4D97-AF65-F5344CB8AC3E}">
        <p14:creationId xmlns:p14="http://schemas.microsoft.com/office/powerpoint/2010/main" val="1894661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crucial mechanic in their </a:t>
            </a:r>
            <a:r>
              <a:rPr lang="en-US" dirty="0" err="1"/>
              <a:t>behaviour</a:t>
            </a:r>
            <a:r>
              <a:rPr lang="en-US" dirty="0"/>
              <a:t> is the use of pheromones. As each ant walked the paths A and B, they deposited a trail pheromone which acts as an attractive signal to other ants in the colony. These pheromones evaporate and as they do become weaker. Since arc B is longer than A, it takes longer for an ant to traverse it and therefore there is more time for pheromone evaporation to take place before any other ant senses them. We therefore see a higher pheromone concentration on the shorter arc length A.</a:t>
            </a:r>
          </a:p>
          <a:p>
            <a:r>
              <a:rPr lang="en-US" dirty="0"/>
              <a:t>The short paths by the colony and food source are both high in pheromone concentration as the ants are forced to walk here.</a:t>
            </a:r>
          </a:p>
          <a:p>
            <a:endParaRPr lang="en-US" dirty="0"/>
          </a:p>
        </p:txBody>
      </p:sp>
      <p:sp>
        <p:nvSpPr>
          <p:cNvPr id="4" name="Slide Number Placeholder 3"/>
          <p:cNvSpPr>
            <a:spLocks noGrp="1"/>
          </p:cNvSpPr>
          <p:nvPr>
            <p:ph type="sldNum" sz="quarter" idx="5"/>
          </p:nvPr>
        </p:nvSpPr>
        <p:spPr/>
        <p:txBody>
          <a:bodyPr/>
          <a:lstStyle/>
          <a:p>
            <a:fld id="{4FA076B1-D42E-C44C-AFA8-B245FE12815B}" type="slidenum">
              <a:rPr lang="en-US" smtClean="0"/>
              <a:t>4</a:t>
            </a:fld>
            <a:endParaRPr lang="en-US"/>
          </a:p>
        </p:txBody>
      </p:sp>
    </p:spTree>
    <p:extLst>
      <p:ext uri="{BB962C8B-B14F-4D97-AF65-F5344CB8AC3E}">
        <p14:creationId xmlns:p14="http://schemas.microsoft.com/office/powerpoint/2010/main" val="1720006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as another ant leaves the colony it reaches the split in the path, whereas before it would have taken a uniformly random decision as to which path to take, it now </a:t>
            </a:r>
            <a:r>
              <a:rPr lang="en-US" dirty="0" err="1"/>
              <a:t>favours</a:t>
            </a:r>
            <a:r>
              <a:rPr lang="en-US" dirty="0"/>
              <a:t> the trail with higher pheromone concentration and will choose A with a higher probability than B.</a:t>
            </a:r>
          </a:p>
        </p:txBody>
      </p:sp>
      <p:sp>
        <p:nvSpPr>
          <p:cNvPr id="4" name="Slide Number Placeholder 3"/>
          <p:cNvSpPr>
            <a:spLocks noGrp="1"/>
          </p:cNvSpPr>
          <p:nvPr>
            <p:ph type="sldNum" sz="quarter" idx="5"/>
          </p:nvPr>
        </p:nvSpPr>
        <p:spPr/>
        <p:txBody>
          <a:bodyPr/>
          <a:lstStyle/>
          <a:p>
            <a:fld id="{4FA076B1-D42E-C44C-AFA8-B245FE12815B}" type="slidenum">
              <a:rPr lang="en-US" smtClean="0"/>
              <a:t>5</a:t>
            </a:fld>
            <a:endParaRPr lang="en-US"/>
          </a:p>
        </p:txBody>
      </p:sp>
    </p:spTree>
    <p:extLst>
      <p:ext uri="{BB962C8B-B14F-4D97-AF65-F5344CB8AC3E}">
        <p14:creationId xmlns:p14="http://schemas.microsoft.com/office/powerpoint/2010/main" val="1783229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result the pheromone concentration along trail A increases again in a positive feedback loop leading to an optimized time-</a:t>
            </a:r>
            <a:r>
              <a:rPr lang="en-US" dirty="0" err="1"/>
              <a:t>reasource</a:t>
            </a:r>
            <a:r>
              <a:rPr lang="en-US" dirty="0"/>
              <a:t> allocation strategy for the colony.</a:t>
            </a:r>
          </a:p>
          <a:p>
            <a:r>
              <a:rPr lang="en-US" dirty="0"/>
              <a:t>This self organizing </a:t>
            </a:r>
            <a:r>
              <a:rPr lang="en-US" dirty="0" err="1"/>
              <a:t>behaviour</a:t>
            </a:r>
            <a:r>
              <a:rPr lang="en-US" dirty="0"/>
              <a:t> is an example of swarm intelligence, where each individual agent adheres to simple rules absent from critical thinking yet as a colony, intelligent and complex </a:t>
            </a:r>
            <a:r>
              <a:rPr lang="en-US" dirty="0" err="1"/>
              <a:t>behaviour</a:t>
            </a:r>
            <a:r>
              <a:rPr lang="en-US" dirty="0"/>
              <a:t> can emerge.</a:t>
            </a:r>
          </a:p>
          <a:p>
            <a:endParaRPr lang="en-US" dirty="0"/>
          </a:p>
        </p:txBody>
      </p:sp>
      <p:sp>
        <p:nvSpPr>
          <p:cNvPr id="4" name="Slide Number Placeholder 3"/>
          <p:cNvSpPr>
            <a:spLocks noGrp="1"/>
          </p:cNvSpPr>
          <p:nvPr>
            <p:ph type="sldNum" sz="quarter" idx="5"/>
          </p:nvPr>
        </p:nvSpPr>
        <p:spPr/>
        <p:txBody>
          <a:bodyPr/>
          <a:lstStyle/>
          <a:p>
            <a:fld id="{4FA076B1-D42E-C44C-AFA8-B245FE12815B}" type="slidenum">
              <a:rPr lang="en-US" smtClean="0"/>
              <a:t>6</a:t>
            </a:fld>
            <a:endParaRPr lang="en-US"/>
          </a:p>
        </p:txBody>
      </p:sp>
    </p:spTree>
    <p:extLst>
      <p:ext uri="{BB962C8B-B14F-4D97-AF65-F5344CB8AC3E}">
        <p14:creationId xmlns:p14="http://schemas.microsoft.com/office/powerpoint/2010/main" val="1882191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double bridge experiment is perhaps the simplest setup to demonstrate the mechanic at play but just to give a nicer visual understanding I want to show you a continuous time, continuous space simulation where 400 agents are randomly positioned and given an initial random direction. The perform a random walk where at each frame of the animation they choose a random angle to adjust their direction by and then take a step forward. This angle is chosen proportional to the brightness of the pixels in front of them where brighter pixels correspond to higher pheromone concentration. As each agent walks, it itself leaves a trail of pheromones behind it. Pheromones evaporate away in each frame as well. Watch as the fascinatingly organic </a:t>
            </a:r>
            <a:r>
              <a:rPr lang="en-US" dirty="0" err="1"/>
              <a:t>behaviour</a:t>
            </a:r>
            <a:r>
              <a:rPr lang="en-US" dirty="0"/>
              <a:t> emerges out of these simple rules.</a:t>
            </a:r>
          </a:p>
          <a:p>
            <a:endParaRPr lang="en-US" dirty="0"/>
          </a:p>
          <a:p>
            <a:r>
              <a:rPr lang="en-US" dirty="0"/>
              <a:t>This gives a really nice visual intuition for the mechanic at play, but what is the point of all this ? How can we mathematically formalize such phenomenon and use it as a tool for problem solving.</a:t>
            </a:r>
          </a:p>
        </p:txBody>
      </p:sp>
      <p:sp>
        <p:nvSpPr>
          <p:cNvPr id="4" name="Slide Number Placeholder 3"/>
          <p:cNvSpPr>
            <a:spLocks noGrp="1"/>
          </p:cNvSpPr>
          <p:nvPr>
            <p:ph type="sldNum" sz="quarter" idx="5"/>
          </p:nvPr>
        </p:nvSpPr>
        <p:spPr/>
        <p:txBody>
          <a:bodyPr/>
          <a:lstStyle/>
          <a:p>
            <a:fld id="{4FA076B1-D42E-C44C-AFA8-B245FE12815B}" type="slidenum">
              <a:rPr lang="en-US" smtClean="0"/>
              <a:t>7</a:t>
            </a:fld>
            <a:endParaRPr lang="en-US"/>
          </a:p>
        </p:txBody>
      </p:sp>
    </p:spTree>
    <p:extLst>
      <p:ext uri="{BB962C8B-B14F-4D97-AF65-F5344CB8AC3E}">
        <p14:creationId xmlns:p14="http://schemas.microsoft.com/office/powerpoint/2010/main" val="1395977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 introduce the type of problem I aim to solve using Ant colony </a:t>
            </a:r>
            <a:r>
              <a:rPr lang="en-US" dirty="0" err="1"/>
              <a:t>optimisation</a:t>
            </a:r>
            <a:r>
              <a:rPr lang="en-US" dirty="0"/>
              <a:t>.</a:t>
            </a:r>
          </a:p>
          <a:p>
            <a:r>
              <a:rPr lang="en-US" dirty="0"/>
              <a:t>A combinatorial </a:t>
            </a:r>
            <a:r>
              <a:rPr lang="en-US" dirty="0" err="1"/>
              <a:t>optimisation</a:t>
            </a:r>
            <a:r>
              <a:rPr lang="en-US" dirty="0"/>
              <a:t> problem is defined as the following triple. A set of constraints to the problem, the feasible solution space which is a subset of the solution space once the set of constraints its imposed upon it, and a cost objective function which maps from the feasible solution space to the real numbers. We aim to minimize this cost function and find the element of the solution space that maps to the minimum as our solution to the COP.</a:t>
            </a:r>
          </a:p>
        </p:txBody>
      </p:sp>
      <p:sp>
        <p:nvSpPr>
          <p:cNvPr id="4" name="Slide Number Placeholder 3"/>
          <p:cNvSpPr>
            <a:spLocks noGrp="1"/>
          </p:cNvSpPr>
          <p:nvPr>
            <p:ph type="sldNum" sz="quarter" idx="5"/>
          </p:nvPr>
        </p:nvSpPr>
        <p:spPr/>
        <p:txBody>
          <a:bodyPr/>
          <a:lstStyle/>
          <a:p>
            <a:fld id="{4FA076B1-D42E-C44C-AFA8-B245FE12815B}" type="slidenum">
              <a:rPr lang="en-US" smtClean="0"/>
              <a:t>8</a:t>
            </a:fld>
            <a:endParaRPr lang="en-US"/>
          </a:p>
        </p:txBody>
      </p:sp>
    </p:spTree>
    <p:extLst>
      <p:ext uri="{BB962C8B-B14F-4D97-AF65-F5344CB8AC3E}">
        <p14:creationId xmlns:p14="http://schemas.microsoft.com/office/powerpoint/2010/main" val="37387911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travelling salesman problem (T.S.P) is a classical problem in combinatorics formulated in the 19</a:t>
            </a:r>
            <a:r>
              <a:rPr lang="en-US" baseline="30000" dirty="0"/>
              <a:t>th</a:t>
            </a:r>
            <a:r>
              <a:rPr lang="en-US" dirty="0"/>
              <a:t> century by W.R. Hamilton and goes as such;</a:t>
            </a:r>
          </a:p>
          <a:p>
            <a:r>
              <a:rPr lang="en-US" dirty="0"/>
              <a:t>Given a list of cities and the distances between each pair of cities, what is the shortest possible route that visits each city exactly once returning to the initial city at the end?</a:t>
            </a:r>
          </a:p>
          <a:p>
            <a:endParaRPr lang="en-US" dirty="0"/>
          </a:p>
          <a:p>
            <a:r>
              <a:rPr lang="en-US" dirty="0"/>
              <a:t>We can write this problem as a combinatorial </a:t>
            </a:r>
            <a:r>
              <a:rPr lang="en-US" dirty="0" err="1"/>
              <a:t>optimisation</a:t>
            </a:r>
            <a:r>
              <a:rPr lang="en-US" dirty="0"/>
              <a:t> problem where:</a:t>
            </a:r>
          </a:p>
          <a:p>
            <a:endParaRPr lang="en-US" dirty="0"/>
          </a:p>
          <a:p>
            <a:r>
              <a:rPr lang="en-US" dirty="0" err="1"/>
              <a:t>K_n</a:t>
            </a:r>
            <a:r>
              <a:rPr lang="en-US" dirty="0"/>
              <a:t>=(V,E) is the complete directed graph on  n  vertices where each city corresponds to a vertex and the edge weight $e_{</a:t>
            </a:r>
            <a:r>
              <a:rPr lang="en-US" dirty="0" err="1"/>
              <a:t>i,j</a:t>
            </a:r>
            <a:r>
              <a:rPr lang="en-US" dirty="0"/>
              <a:t>} = d(</a:t>
            </a:r>
            <a:r>
              <a:rPr lang="en-US" dirty="0" err="1"/>
              <a:t>i,j</a:t>
            </a:r>
            <a:r>
              <a:rPr lang="en-US" dirty="0"/>
              <a:t>)$ the distance between city </a:t>
            </a:r>
            <a:r>
              <a:rPr lang="en-US" dirty="0" err="1"/>
              <a:t>i</a:t>
            </a:r>
            <a:r>
              <a:rPr lang="en-US" dirty="0"/>
              <a:t> and city j. </a:t>
            </a:r>
          </a:p>
          <a:p>
            <a:endParaRPr lang="en-US" dirty="0"/>
          </a:p>
          <a:p>
            <a:r>
              <a:rPr lang="en-US" dirty="0"/>
              <a:t>W is set of length n+1  sequences on the first n integers such that the first and last element are the same and all others are unique thus ensuring each vertex is visited exactly once with exception of start and end node which are the same. Elements of this set W can be referred to as closed Hamiltonian paths on </a:t>
            </a:r>
            <a:r>
              <a:rPr lang="en-US" dirty="0" err="1"/>
              <a:t>K_n</a:t>
            </a:r>
            <a:r>
              <a:rPr lang="en-US" dirty="0"/>
              <a:t>.</a:t>
            </a:r>
          </a:p>
          <a:p>
            <a:endParaRPr lang="en-US" dirty="0"/>
          </a:p>
          <a:p>
            <a:r>
              <a:rPr lang="en-US" dirty="0"/>
              <a:t>Cost objective function f is defined as the sum of edge weights along the path w, therefore giving the total distance traversed. We aim to find the optimal cycle given by w^* where w^* is  as the solution at which function f achieved its global minimum.</a:t>
            </a:r>
          </a:p>
        </p:txBody>
      </p:sp>
      <p:sp>
        <p:nvSpPr>
          <p:cNvPr id="4" name="Slide Number Placeholder 3"/>
          <p:cNvSpPr>
            <a:spLocks noGrp="1"/>
          </p:cNvSpPr>
          <p:nvPr>
            <p:ph type="sldNum" sz="quarter" idx="5"/>
          </p:nvPr>
        </p:nvSpPr>
        <p:spPr/>
        <p:txBody>
          <a:bodyPr/>
          <a:lstStyle/>
          <a:p>
            <a:fld id="{4FA076B1-D42E-C44C-AFA8-B245FE12815B}" type="slidenum">
              <a:rPr lang="en-US" smtClean="0"/>
              <a:t>9</a:t>
            </a:fld>
            <a:endParaRPr lang="en-US"/>
          </a:p>
        </p:txBody>
      </p:sp>
    </p:spTree>
    <p:extLst>
      <p:ext uri="{BB962C8B-B14F-4D97-AF65-F5344CB8AC3E}">
        <p14:creationId xmlns:p14="http://schemas.microsoft.com/office/powerpoint/2010/main" val="1224115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4F366BD-8114-F449-820C-7C719FEEEB23}" type="datetimeFigureOut">
              <a:rPr lang="en-US" smtClean="0"/>
              <a:t>3/30/22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FCB9D1-B433-854D-BF84-F548247CC016}" type="slidenum">
              <a:rPr lang="en-US" smtClean="0"/>
              <a:t>‹#›</a:t>
            </a:fld>
            <a:endParaRPr lang="en-US"/>
          </a:p>
        </p:txBody>
      </p:sp>
    </p:spTree>
    <p:extLst>
      <p:ext uri="{BB962C8B-B14F-4D97-AF65-F5344CB8AC3E}">
        <p14:creationId xmlns:p14="http://schemas.microsoft.com/office/powerpoint/2010/main" val="38306769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4F366BD-8114-F449-820C-7C719FEEEB23}" type="datetimeFigureOut">
              <a:rPr lang="en-US" smtClean="0"/>
              <a:t>3/30/22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FCB9D1-B433-854D-BF84-F548247CC016}" type="slidenum">
              <a:rPr lang="en-US" smtClean="0"/>
              <a:t>‹#›</a:t>
            </a:fld>
            <a:endParaRPr lang="en-US"/>
          </a:p>
        </p:txBody>
      </p:sp>
    </p:spTree>
    <p:extLst>
      <p:ext uri="{BB962C8B-B14F-4D97-AF65-F5344CB8AC3E}">
        <p14:creationId xmlns:p14="http://schemas.microsoft.com/office/powerpoint/2010/main" val="3804486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4F366BD-8114-F449-820C-7C719FEEEB23}" type="datetimeFigureOut">
              <a:rPr lang="en-US" smtClean="0"/>
              <a:t>3/30/22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FCB9D1-B433-854D-BF84-F548247CC016}" type="slidenum">
              <a:rPr lang="en-US" smtClean="0"/>
              <a:t>‹#›</a:t>
            </a:fld>
            <a:endParaRPr lang="en-US"/>
          </a:p>
        </p:txBody>
      </p:sp>
    </p:spTree>
    <p:extLst>
      <p:ext uri="{BB962C8B-B14F-4D97-AF65-F5344CB8AC3E}">
        <p14:creationId xmlns:p14="http://schemas.microsoft.com/office/powerpoint/2010/main" val="2317066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4F366BD-8114-F449-820C-7C719FEEEB23}" type="datetimeFigureOut">
              <a:rPr lang="en-US" smtClean="0"/>
              <a:t>3/30/22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FCB9D1-B433-854D-BF84-F548247CC016}" type="slidenum">
              <a:rPr lang="en-US" smtClean="0"/>
              <a:t>‹#›</a:t>
            </a:fld>
            <a:endParaRPr lang="en-US"/>
          </a:p>
        </p:txBody>
      </p:sp>
    </p:spTree>
    <p:extLst>
      <p:ext uri="{BB962C8B-B14F-4D97-AF65-F5344CB8AC3E}">
        <p14:creationId xmlns:p14="http://schemas.microsoft.com/office/powerpoint/2010/main" val="35716422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4F366BD-8114-F449-820C-7C719FEEEB23}" type="datetimeFigureOut">
              <a:rPr lang="en-US" smtClean="0"/>
              <a:t>3/30/22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FCB9D1-B433-854D-BF84-F548247CC016}" type="slidenum">
              <a:rPr lang="en-US" smtClean="0"/>
              <a:t>‹#›</a:t>
            </a:fld>
            <a:endParaRPr lang="en-US"/>
          </a:p>
        </p:txBody>
      </p:sp>
    </p:spTree>
    <p:extLst>
      <p:ext uri="{BB962C8B-B14F-4D97-AF65-F5344CB8AC3E}">
        <p14:creationId xmlns:p14="http://schemas.microsoft.com/office/powerpoint/2010/main" val="34482202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4F366BD-8114-F449-820C-7C719FEEEB23}" type="datetimeFigureOut">
              <a:rPr lang="en-US" smtClean="0"/>
              <a:t>3/30/22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FCB9D1-B433-854D-BF84-F548247CC016}" type="slidenum">
              <a:rPr lang="en-US" smtClean="0"/>
              <a:t>‹#›</a:t>
            </a:fld>
            <a:endParaRPr lang="en-US"/>
          </a:p>
        </p:txBody>
      </p:sp>
    </p:spTree>
    <p:extLst>
      <p:ext uri="{BB962C8B-B14F-4D97-AF65-F5344CB8AC3E}">
        <p14:creationId xmlns:p14="http://schemas.microsoft.com/office/powerpoint/2010/main" val="2885573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4F366BD-8114-F449-820C-7C719FEEEB23}" type="datetimeFigureOut">
              <a:rPr lang="en-US" smtClean="0"/>
              <a:t>3/30/22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FCB9D1-B433-854D-BF84-F548247CC016}" type="slidenum">
              <a:rPr lang="en-US" smtClean="0"/>
              <a:t>‹#›</a:t>
            </a:fld>
            <a:endParaRPr lang="en-US"/>
          </a:p>
        </p:txBody>
      </p:sp>
    </p:spTree>
    <p:extLst>
      <p:ext uri="{BB962C8B-B14F-4D97-AF65-F5344CB8AC3E}">
        <p14:creationId xmlns:p14="http://schemas.microsoft.com/office/powerpoint/2010/main" val="4166841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4F366BD-8114-F449-820C-7C719FEEEB23}" type="datetimeFigureOut">
              <a:rPr lang="en-US" smtClean="0"/>
              <a:t>3/30/22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FCB9D1-B433-854D-BF84-F548247CC016}" type="slidenum">
              <a:rPr lang="en-US" smtClean="0"/>
              <a:t>‹#›</a:t>
            </a:fld>
            <a:endParaRPr lang="en-US"/>
          </a:p>
        </p:txBody>
      </p:sp>
    </p:spTree>
    <p:extLst>
      <p:ext uri="{BB962C8B-B14F-4D97-AF65-F5344CB8AC3E}">
        <p14:creationId xmlns:p14="http://schemas.microsoft.com/office/powerpoint/2010/main" val="1949519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F366BD-8114-F449-820C-7C719FEEEB23}" type="datetimeFigureOut">
              <a:rPr lang="en-US" smtClean="0"/>
              <a:t>3/30/22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FCB9D1-B433-854D-BF84-F548247CC016}" type="slidenum">
              <a:rPr lang="en-US" smtClean="0"/>
              <a:t>‹#›</a:t>
            </a:fld>
            <a:endParaRPr lang="en-US"/>
          </a:p>
        </p:txBody>
      </p:sp>
    </p:spTree>
    <p:extLst>
      <p:ext uri="{BB962C8B-B14F-4D97-AF65-F5344CB8AC3E}">
        <p14:creationId xmlns:p14="http://schemas.microsoft.com/office/powerpoint/2010/main" val="1997971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E4F366BD-8114-F449-820C-7C719FEEEB23}" type="datetimeFigureOut">
              <a:rPr lang="en-US" smtClean="0"/>
              <a:t>3/30/22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FCB9D1-B433-854D-BF84-F548247CC016}" type="slidenum">
              <a:rPr lang="en-US" smtClean="0"/>
              <a:t>‹#›</a:t>
            </a:fld>
            <a:endParaRPr lang="en-US"/>
          </a:p>
        </p:txBody>
      </p:sp>
    </p:spTree>
    <p:extLst>
      <p:ext uri="{BB962C8B-B14F-4D97-AF65-F5344CB8AC3E}">
        <p14:creationId xmlns:p14="http://schemas.microsoft.com/office/powerpoint/2010/main" val="469554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E4F366BD-8114-F449-820C-7C719FEEEB23}" type="datetimeFigureOut">
              <a:rPr lang="en-US" smtClean="0"/>
              <a:t>3/30/22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FCB9D1-B433-854D-BF84-F548247CC016}" type="slidenum">
              <a:rPr lang="en-US" smtClean="0"/>
              <a:t>‹#›</a:t>
            </a:fld>
            <a:endParaRPr lang="en-US"/>
          </a:p>
        </p:txBody>
      </p:sp>
    </p:spTree>
    <p:extLst>
      <p:ext uri="{BB962C8B-B14F-4D97-AF65-F5344CB8AC3E}">
        <p14:creationId xmlns:p14="http://schemas.microsoft.com/office/powerpoint/2010/main" val="1687110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F366BD-8114-F449-820C-7C719FEEEB23}" type="datetimeFigureOut">
              <a:rPr lang="en-US" smtClean="0"/>
              <a:t>3/30/22</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FCB9D1-B433-854D-BF84-F548247CC016}" type="slidenum">
              <a:rPr lang="en-US" smtClean="0"/>
              <a:t>‹#›</a:t>
            </a:fld>
            <a:endParaRPr lang="en-US"/>
          </a:p>
        </p:txBody>
      </p:sp>
    </p:spTree>
    <p:extLst>
      <p:ext uri="{BB962C8B-B14F-4D97-AF65-F5344CB8AC3E}">
        <p14:creationId xmlns:p14="http://schemas.microsoft.com/office/powerpoint/2010/main" val="3846874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tags" Target="../tags/tag9.xml"/><Relationship Id="rId7" Type="http://schemas.openxmlformats.org/officeDocument/2006/relationships/image" Target="../media/image10.emf"/><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9.emf"/><Relationship Id="rId5" Type="http://schemas.openxmlformats.org/officeDocument/2006/relationships/notesSlide" Target="../notesSlides/notesSlide10.xml"/><Relationship Id="rId4"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1.xml"/><Relationship Id="rId13" Type="http://schemas.openxmlformats.org/officeDocument/2006/relationships/image" Target="../media/image15.emf"/><Relationship Id="rId3" Type="http://schemas.openxmlformats.org/officeDocument/2006/relationships/tags" Target="../tags/tag12.xml"/><Relationship Id="rId7" Type="http://schemas.openxmlformats.org/officeDocument/2006/relationships/tags" Target="../tags/tag16.xml"/><Relationship Id="rId12" Type="http://schemas.openxmlformats.org/officeDocument/2006/relationships/image" Target="../media/image14.emf"/><Relationship Id="rId2" Type="http://schemas.openxmlformats.org/officeDocument/2006/relationships/tags" Target="../tags/tag11.xml"/><Relationship Id="rId16" Type="http://schemas.openxmlformats.org/officeDocument/2006/relationships/image" Target="../media/image18.emf"/><Relationship Id="rId1" Type="http://schemas.openxmlformats.org/officeDocument/2006/relationships/tags" Target="../tags/tag10.xml"/><Relationship Id="rId6" Type="http://schemas.openxmlformats.org/officeDocument/2006/relationships/tags" Target="../tags/tag15.xml"/><Relationship Id="rId11" Type="http://schemas.openxmlformats.org/officeDocument/2006/relationships/image" Target="../media/image13.emf"/><Relationship Id="rId5" Type="http://schemas.openxmlformats.org/officeDocument/2006/relationships/tags" Target="../tags/tag14.xml"/><Relationship Id="rId15" Type="http://schemas.openxmlformats.org/officeDocument/2006/relationships/image" Target="../media/image17.emf"/><Relationship Id="rId10" Type="http://schemas.openxmlformats.org/officeDocument/2006/relationships/image" Target="../media/image12.emf"/><Relationship Id="rId4" Type="http://schemas.openxmlformats.org/officeDocument/2006/relationships/tags" Target="../tags/tag13.xml"/><Relationship Id="rId9" Type="http://schemas.openxmlformats.org/officeDocument/2006/relationships/notesSlide" Target="../notesSlides/notesSlide11.xml"/><Relationship Id="rId14" Type="http://schemas.openxmlformats.org/officeDocument/2006/relationships/image" Target="../media/image16.emf"/></Relationships>
</file>

<file path=ppt/slides/_rels/slide12.xml.rels><?xml version="1.0" encoding="UTF-8" standalone="yes"?>
<Relationships xmlns="http://schemas.openxmlformats.org/package/2006/relationships"><Relationship Id="rId8" Type="http://schemas.openxmlformats.org/officeDocument/2006/relationships/image" Target="../media/image20.emf"/><Relationship Id="rId3" Type="http://schemas.openxmlformats.org/officeDocument/2006/relationships/tags" Target="../tags/tag19.xml"/><Relationship Id="rId7" Type="http://schemas.openxmlformats.org/officeDocument/2006/relationships/image" Target="../media/image19.emf"/><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notesSlide" Target="../notesSlides/notesSlide12.xml"/><Relationship Id="rId5" Type="http://schemas.openxmlformats.org/officeDocument/2006/relationships/slideLayout" Target="../slideLayouts/slideLayout1.xml"/><Relationship Id="rId10" Type="http://schemas.openxmlformats.org/officeDocument/2006/relationships/image" Target="../media/image22.emf"/><Relationship Id="rId4" Type="http://schemas.openxmlformats.org/officeDocument/2006/relationships/tags" Target="../tags/tag20.xml"/><Relationship Id="rId9" Type="http://schemas.openxmlformats.org/officeDocument/2006/relationships/image" Target="../media/image21.em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21.xml"/><Relationship Id="rId4" Type="http://schemas.openxmlformats.org/officeDocument/2006/relationships/image" Target="../media/image23.emf"/></Relationships>
</file>

<file path=ppt/slides/_rels/slide14.xml.rels><?xml version="1.0" encoding="UTF-8" standalone="yes"?>
<Relationships xmlns="http://schemas.openxmlformats.org/package/2006/relationships"><Relationship Id="rId8" Type="http://schemas.openxmlformats.org/officeDocument/2006/relationships/image" Target="../media/image24.png"/><Relationship Id="rId3" Type="http://schemas.microsoft.com/office/2007/relationships/media" Target="../media/media3.mp4"/><Relationship Id="rId7" Type="http://schemas.openxmlformats.org/officeDocument/2006/relationships/notesSlide" Target="../notesSlides/notesSlide14.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slideLayout" Target="../slideLayouts/slideLayout2.xml"/><Relationship Id="rId5" Type="http://schemas.openxmlformats.org/officeDocument/2006/relationships/tags" Target="../tags/tag22.xml"/><Relationship Id="rId10" Type="http://schemas.openxmlformats.org/officeDocument/2006/relationships/image" Target="../media/image26.emf"/><Relationship Id="rId4" Type="http://schemas.openxmlformats.org/officeDocument/2006/relationships/video" Target="../media/media3.mp4"/><Relationship Id="rId9"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3.emf"/></Relationships>
</file>

<file path=ppt/slides/_rels/slide9.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tags" Target="../tags/tag4.xml"/><Relationship Id="rId7" Type="http://schemas.openxmlformats.org/officeDocument/2006/relationships/notesSlide" Target="../notesSlides/notesSlide9.xml"/><Relationship Id="rId12" Type="http://schemas.openxmlformats.org/officeDocument/2006/relationships/image" Target="../media/image8.emf"/><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1.xml"/><Relationship Id="rId11" Type="http://schemas.openxmlformats.org/officeDocument/2006/relationships/image" Target="../media/image7.emf"/><Relationship Id="rId5" Type="http://schemas.openxmlformats.org/officeDocument/2006/relationships/tags" Target="../tags/tag6.xml"/><Relationship Id="rId10" Type="http://schemas.openxmlformats.org/officeDocument/2006/relationships/image" Target="../media/image6.emf"/><Relationship Id="rId4" Type="http://schemas.openxmlformats.org/officeDocument/2006/relationships/tags" Target="../tags/tag5.xml"/><Relationship Id="rId9"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BA0B1366-9E88-8744-BA4F-D714E795D977}"/>
              </a:ext>
            </a:extLst>
          </p:cNvPr>
          <p:cNvSpPr txBox="1"/>
          <p:nvPr/>
        </p:nvSpPr>
        <p:spPr>
          <a:xfrm>
            <a:off x="660234" y="2351782"/>
            <a:ext cx="7823532" cy="1077218"/>
          </a:xfrm>
          <a:prstGeom prst="rect">
            <a:avLst/>
          </a:prstGeom>
          <a:noFill/>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An Investigation into the Convergence of</a:t>
            </a:r>
          </a:p>
          <a:p>
            <a:pPr algn="ctr"/>
            <a:r>
              <a:rPr lang="en-US" sz="4000" b="1" dirty="0">
                <a:latin typeface="Times New Roman" panose="02020603050405020304" pitchFamily="18" charset="0"/>
                <a:cs typeface="Times New Roman" panose="02020603050405020304" pitchFamily="18" charset="0"/>
              </a:rPr>
              <a:t>Ant Colony Optimisation Systems</a:t>
            </a:r>
          </a:p>
        </p:txBody>
      </p:sp>
      <p:sp>
        <p:nvSpPr>
          <p:cNvPr id="14" name="TextBox 13">
            <a:extLst>
              <a:ext uri="{FF2B5EF4-FFF2-40B4-BE49-F238E27FC236}">
                <a16:creationId xmlns:a16="http://schemas.microsoft.com/office/drawing/2014/main" id="{74D9D651-A1BB-B94D-B430-512B5CCDCD01}"/>
              </a:ext>
            </a:extLst>
          </p:cNvPr>
          <p:cNvSpPr txBox="1"/>
          <p:nvPr/>
        </p:nvSpPr>
        <p:spPr>
          <a:xfrm>
            <a:off x="839199" y="3429000"/>
            <a:ext cx="7465595" cy="461665"/>
          </a:xfrm>
          <a:prstGeom prst="rect">
            <a:avLst/>
          </a:prstGeom>
          <a:noFill/>
        </p:spPr>
        <p:txBody>
          <a:bodyPr wrap="square" rtlCol="0">
            <a:spAutoFit/>
          </a:bodyPr>
          <a:lstStyle/>
          <a:p>
            <a:pPr algn="ctr"/>
            <a:r>
              <a:rPr lang="en-US" sz="2400" dirty="0">
                <a:latin typeface="Times New Roman" panose="02020603050405020304" pitchFamily="18" charset="0"/>
                <a:cs typeface="Times New Roman" panose="02020603050405020304" pitchFamily="18" charset="0"/>
              </a:rPr>
              <a:t>Elmo Barratt</a:t>
            </a:r>
            <a:endParaRPr lang="en-US"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69954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4D9D651-A1BB-B94D-B430-512B5CCDCD01}"/>
              </a:ext>
            </a:extLst>
          </p:cNvPr>
          <p:cNvSpPr txBox="1"/>
          <p:nvPr/>
        </p:nvSpPr>
        <p:spPr>
          <a:xfrm>
            <a:off x="839198" y="878306"/>
            <a:ext cx="7465595"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Example (Travelling Salesman Problem)</a:t>
            </a:r>
            <a:endParaRPr lang="en-US" sz="4000" b="1" dirty="0">
              <a:latin typeface="Times New Roman" panose="02020603050405020304" pitchFamily="18" charset="0"/>
              <a:cs typeface="Times New Roman" panose="02020603050405020304" pitchFamily="18" charset="0"/>
            </a:endParaRPr>
          </a:p>
        </p:txBody>
      </p:sp>
      <p:pic>
        <p:nvPicPr>
          <p:cNvPr id="3" name="Picture 2" descr="\documentclass{article}&#10;\usepackage{amsthm}&#10;\usepackage{amsmath}&#10;\usepackage{amsfonts}&#10;\usepackage[utf8]{inputenc}&#10;\usepackage[english]{babel}&#10;\usepackage{geometry}&#10;\geometry{margin=2in}&#10;&#10;\pagestyle{empty}&#10;&#10;\begin{document}&#10;The TSP is NP-hard.\\&#10;&#10;\end{document}" title="IguanaTex Bitmap Display">
            <a:extLst>
              <a:ext uri="{FF2B5EF4-FFF2-40B4-BE49-F238E27FC236}">
                <a16:creationId xmlns:a16="http://schemas.microsoft.com/office/drawing/2014/main" id="{89B26224-7C5C-F44B-BBF3-3DEAEDB6078E}"/>
              </a:ext>
            </a:extLst>
          </p:cNvPr>
          <p:cNvPicPr>
            <a:picLocks noChangeAspect="1"/>
          </p:cNvPicPr>
          <p:nvPr>
            <p:custDataLst>
              <p:tags r:id="rId1"/>
            </p:custDataLst>
          </p:nvPr>
        </p:nvPicPr>
        <p:blipFill>
          <a:blip r:embed="rId6"/>
          <a:stretch>
            <a:fillRect/>
          </a:stretch>
        </p:blipFill>
        <p:spPr>
          <a:xfrm>
            <a:off x="994405" y="3954202"/>
            <a:ext cx="2125980" cy="182880"/>
          </a:xfrm>
          <a:prstGeom prst="rect">
            <a:avLst/>
          </a:prstGeom>
        </p:spPr>
      </p:pic>
      <p:pic>
        <p:nvPicPr>
          <p:cNvPr id="6" name="Picture 5" descr="\documentclass{article}&#10;\usepackage{amsthm}&#10;\usepackage{amsmath}&#10;\usepackage{amsfonts}&#10;\usepackage[utf8]{inputenc}&#10;\usepackage[english]{babel}&#10;\usepackage{geometry}&#10;\geometry{margin=2in}&#10;&#10;\pagestyle{empty}&#10;&#10;\begin{document}&#10;Possible number of closed Hamiltonian paths&#10;$$ \frac{n!}{2n}  = \frac{(n-1)!}{2} \approx \sqrt{\frac{\pi (n-1)}{2}} \left(\frac{n-1}{e}\right)^{n-1}$$&#10;&#10;\end{document}" title="IguanaTex Bitmap Display">
            <a:extLst>
              <a:ext uri="{FF2B5EF4-FFF2-40B4-BE49-F238E27FC236}">
                <a16:creationId xmlns:a16="http://schemas.microsoft.com/office/drawing/2014/main" id="{6691C137-50C0-B043-A0AA-C99A686F9773}"/>
              </a:ext>
            </a:extLst>
          </p:cNvPr>
          <p:cNvPicPr>
            <a:picLocks noChangeAspect="1"/>
          </p:cNvPicPr>
          <p:nvPr>
            <p:custDataLst>
              <p:tags r:id="rId2"/>
            </p:custDataLst>
          </p:nvPr>
        </p:nvPicPr>
        <p:blipFill>
          <a:blip r:embed="rId7"/>
          <a:stretch>
            <a:fillRect/>
          </a:stretch>
        </p:blipFill>
        <p:spPr>
          <a:xfrm>
            <a:off x="994405" y="2315895"/>
            <a:ext cx="5417820" cy="1074420"/>
          </a:xfrm>
          <a:prstGeom prst="rect">
            <a:avLst/>
          </a:prstGeom>
        </p:spPr>
      </p:pic>
      <p:pic>
        <p:nvPicPr>
          <p:cNvPr id="8" name="Picture 7" descr="\documentclass{article}&#10;\usepackage{amsthm}&#10;\usepackage{amsmath}&#10;\usepackage{amsfonts}&#10;\usepackage[utf8]{inputenc}&#10;\usepackage[english]{babel}&#10;\usepackage{geometry}&#10;\geometry{margin=2in}&#10;&#10;\pagestyle{empty}&#10;&#10;\begin{document}&#10;$\Longrightarrow$ Heuristic Approach&#10;&#10;\end{document}" title="IguanaTex Bitmap Display">
            <a:extLst>
              <a:ext uri="{FF2B5EF4-FFF2-40B4-BE49-F238E27FC236}">
                <a16:creationId xmlns:a16="http://schemas.microsoft.com/office/drawing/2014/main" id="{46A6B664-35A5-7F4F-98F3-302A6BDA1FE9}"/>
              </a:ext>
            </a:extLst>
          </p:cNvPr>
          <p:cNvPicPr>
            <a:picLocks noChangeAspect="1"/>
          </p:cNvPicPr>
          <p:nvPr>
            <p:custDataLst>
              <p:tags r:id="rId3"/>
            </p:custDataLst>
          </p:nvPr>
        </p:nvPicPr>
        <p:blipFill>
          <a:blip r:embed="rId8"/>
          <a:stretch>
            <a:fillRect/>
          </a:stretch>
        </p:blipFill>
        <p:spPr>
          <a:xfrm>
            <a:off x="3120385" y="4967662"/>
            <a:ext cx="2641600" cy="228600"/>
          </a:xfrm>
          <a:prstGeom prst="rect">
            <a:avLst/>
          </a:prstGeom>
        </p:spPr>
      </p:pic>
    </p:spTree>
    <p:extLst>
      <p:ext uri="{BB962C8B-B14F-4D97-AF65-F5344CB8AC3E}">
        <p14:creationId xmlns:p14="http://schemas.microsoft.com/office/powerpoint/2010/main" val="3820963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4D9D651-A1BB-B94D-B430-512B5CCDCD01}"/>
              </a:ext>
            </a:extLst>
          </p:cNvPr>
          <p:cNvSpPr txBox="1"/>
          <p:nvPr/>
        </p:nvSpPr>
        <p:spPr>
          <a:xfrm>
            <a:off x="839198" y="878306"/>
            <a:ext cx="7465595" cy="430887"/>
          </a:xfrm>
          <a:prstGeom prst="rect">
            <a:avLst/>
          </a:prstGeom>
          <a:noFill/>
          <a:effectLst>
            <a:glow>
              <a:srgbClr val="FF0000"/>
            </a:glow>
          </a:effectLst>
        </p:spPr>
        <p:txBody>
          <a:bodyPr wrap="square" rtlCol="0">
            <a:spAutoFit/>
          </a:bodyPr>
          <a:lstStyle/>
          <a:p>
            <a:r>
              <a:rPr lang="en-US" sz="2200" b="1" dirty="0">
                <a:latin typeface="Times New Roman" panose="02020603050405020304" pitchFamily="18" charset="0"/>
                <a:cs typeface="Times New Roman" panose="02020603050405020304" pitchFamily="18" charset="0"/>
              </a:rPr>
              <a:t>Virtual Agents solving the TSP – Parameters and Variables </a:t>
            </a:r>
          </a:p>
        </p:txBody>
      </p:sp>
      <p:pic>
        <p:nvPicPr>
          <p:cNvPr id="92" name="Picture 91" descr="\documentclass{article}&#10;\usepackage{amsthm}&#10;\usepackage{amsmath}&#10;\usepackage{amsfonts}&#10;\usepackage[utf8]{inputenc}&#10;\usepackage[english]{babel}&#10;\usepackage{geometry}&#10;\geometry{margin=2in}&#10;&#10;\pagestyle{empty}&#10;&#10;\begin{document}&#10;\begin{itemize}&#13;&#10;    \item $S \in \mathbb{N}$ - Number of Agents in Colony&#13;&#10;\end{itemize}&#10;&#10;\end{document}" title="IguanaTex Bitmap Display">
            <a:extLst>
              <a:ext uri="{FF2B5EF4-FFF2-40B4-BE49-F238E27FC236}">
                <a16:creationId xmlns:a16="http://schemas.microsoft.com/office/drawing/2014/main" id="{F1E6493F-75E2-7845-89FF-89DB2059AAB6}"/>
              </a:ext>
            </a:extLst>
          </p:cNvPr>
          <p:cNvPicPr>
            <a:picLocks noChangeAspect="1"/>
          </p:cNvPicPr>
          <p:nvPr>
            <p:custDataLst>
              <p:tags r:id="rId1"/>
            </p:custDataLst>
          </p:nvPr>
        </p:nvPicPr>
        <p:blipFill>
          <a:blip r:embed="rId10"/>
          <a:stretch>
            <a:fillRect/>
          </a:stretch>
        </p:blipFill>
        <p:spPr>
          <a:xfrm>
            <a:off x="1432956" y="2299864"/>
            <a:ext cx="4343400" cy="228600"/>
          </a:xfrm>
          <a:prstGeom prst="rect">
            <a:avLst/>
          </a:prstGeom>
        </p:spPr>
      </p:pic>
      <p:pic>
        <p:nvPicPr>
          <p:cNvPr id="102" name="Picture 101" descr="\documentclass{article}&#10;\usepackage{amsthm}&#10;\usepackage{amsmath}&#10;\usepackage{amsfonts}&#10;\usepackage[utf8]{inputenc}&#10;\usepackage[english]{babel}&#10;\usepackage{geometry}&#10;\geometry{margin=2in}&#10;&#10;\pagestyle{empty}&#10;&#10;\begin{document}&#10;\begin{itemize}&#13;&#10;    \item $\rho \in (0,1)$ - Pheromone Evaporation Constant&#13;&#10;\end{itemize}&#10;&#10;\end{document}" title="IguanaTex Bitmap Display">
            <a:extLst>
              <a:ext uri="{FF2B5EF4-FFF2-40B4-BE49-F238E27FC236}">
                <a16:creationId xmlns:a16="http://schemas.microsoft.com/office/drawing/2014/main" id="{03974FC4-68EC-8E46-8B97-501E2C397822}"/>
              </a:ext>
            </a:extLst>
          </p:cNvPr>
          <p:cNvPicPr>
            <a:picLocks noChangeAspect="1"/>
          </p:cNvPicPr>
          <p:nvPr>
            <p:custDataLst>
              <p:tags r:id="rId2"/>
            </p:custDataLst>
          </p:nvPr>
        </p:nvPicPr>
        <p:blipFill>
          <a:blip r:embed="rId11"/>
          <a:stretch>
            <a:fillRect/>
          </a:stretch>
        </p:blipFill>
        <p:spPr>
          <a:xfrm>
            <a:off x="1432956" y="4997564"/>
            <a:ext cx="5257800" cy="254000"/>
          </a:xfrm>
          <a:prstGeom prst="rect">
            <a:avLst/>
          </a:prstGeom>
        </p:spPr>
      </p:pic>
      <p:pic>
        <p:nvPicPr>
          <p:cNvPr id="7" name="Picture 6" descr="\documentclass{article}&#10;\usepackage{amsthm}&#10;\usepackage{amsmath}&#10;\usepackage{amsfonts}&#10;\usepackage[utf8]{inputenc}&#10;\usepackage[english]{babel}&#10;\usepackage{geometry}&#10;\geometry{margin=2in}&#10;&#10;\pagestyle{empty}&#10;&#10;\begin{document}&#10;\begin{itemize}&#13;&#10;    \item $m \in \mathbb{N}$ - Cycle Number&#13;&#10;\end{itemize}&#10;&#10;\end{document}" title="IguanaTex Bitmap Display">
            <a:extLst>
              <a:ext uri="{FF2B5EF4-FFF2-40B4-BE49-F238E27FC236}">
                <a16:creationId xmlns:a16="http://schemas.microsoft.com/office/drawing/2014/main" id="{E6A9C0DA-903E-ED4B-8C27-404A2596E719}"/>
              </a:ext>
            </a:extLst>
          </p:cNvPr>
          <p:cNvPicPr>
            <a:picLocks noChangeAspect="1"/>
          </p:cNvPicPr>
          <p:nvPr>
            <p:custDataLst>
              <p:tags r:id="rId3"/>
            </p:custDataLst>
          </p:nvPr>
        </p:nvPicPr>
        <p:blipFill>
          <a:blip r:embed="rId12"/>
          <a:stretch>
            <a:fillRect/>
          </a:stretch>
        </p:blipFill>
        <p:spPr>
          <a:xfrm>
            <a:off x="1432956" y="1777172"/>
            <a:ext cx="2794000" cy="228600"/>
          </a:xfrm>
          <a:prstGeom prst="rect">
            <a:avLst/>
          </a:prstGeom>
        </p:spPr>
      </p:pic>
      <p:pic>
        <p:nvPicPr>
          <p:cNvPr id="98" name="Picture 97" descr="\documentclass{article}&#10;\usepackage{amsthm}&#10;\usepackage{amsmath}&#10;\usepackage{amsfonts}&#10;\usepackage[utf8]{inputenc}&#10;\usepackage[english]{babel}&#10;\usepackage{geometry}&#10;\geometry{margin=2in}&#10;&#10;\pagestyle{empty}&#10;&#10;\begin{document}&#10;\begin{itemize}&#13;&#10;    \item $\boldsymbol{\tau}(m) \in \mathbb{R}^{n\times n}$ - Pheromone Concentration Matrix &#13;&#10;\end{itemize}&#10;&#10;\end{document}" title="IguanaTex Bitmap Display">
            <a:extLst>
              <a:ext uri="{FF2B5EF4-FFF2-40B4-BE49-F238E27FC236}">
                <a16:creationId xmlns:a16="http://schemas.microsoft.com/office/drawing/2014/main" id="{3927E8F9-E0D9-DD4B-85E0-7B4AE1AC0929}"/>
              </a:ext>
            </a:extLst>
          </p:cNvPr>
          <p:cNvPicPr>
            <a:picLocks noChangeAspect="1"/>
          </p:cNvPicPr>
          <p:nvPr>
            <p:custDataLst>
              <p:tags r:id="rId4"/>
            </p:custDataLst>
          </p:nvPr>
        </p:nvPicPr>
        <p:blipFill>
          <a:blip r:embed="rId13"/>
          <a:stretch>
            <a:fillRect/>
          </a:stretch>
        </p:blipFill>
        <p:spPr>
          <a:xfrm>
            <a:off x="1432956" y="3392135"/>
            <a:ext cx="5740400" cy="254000"/>
          </a:xfrm>
          <a:prstGeom prst="rect">
            <a:avLst/>
          </a:prstGeom>
        </p:spPr>
      </p:pic>
      <p:pic>
        <p:nvPicPr>
          <p:cNvPr id="94" name="Picture 93" descr="\documentclass{article}&#10;\usepackage{amsthm}&#10;\usepackage{amsmath}&#10;\usepackage{amsfonts}&#10;\usepackage[utf8]{inputenc}&#10;\usepackage[english]{babel}&#10;\usepackage{geometry}&#10;\geometry{margin=2in}&#10;&#10;\pagestyle{empty}&#10;&#10;\begin{document}&#10;\begin{itemize}&#13;&#10;    \item $\mu_m(\mathbf{w})$ - Probability Distribution for $\mathbf{w}\in \mathbf{W}_\Omega$&#13;&#10;\end{itemize}&#10;&#10;\end{document}" title="IguanaTex Bitmap Display">
            <a:extLst>
              <a:ext uri="{FF2B5EF4-FFF2-40B4-BE49-F238E27FC236}">
                <a16:creationId xmlns:a16="http://schemas.microsoft.com/office/drawing/2014/main" id="{42B94D22-07BF-654A-BB23-5283BB4F929B}"/>
              </a:ext>
            </a:extLst>
          </p:cNvPr>
          <p:cNvPicPr>
            <a:picLocks noChangeAspect="1"/>
          </p:cNvPicPr>
          <p:nvPr>
            <p:custDataLst>
              <p:tags r:id="rId5"/>
            </p:custDataLst>
          </p:nvPr>
        </p:nvPicPr>
        <p:blipFill>
          <a:blip r:embed="rId14"/>
          <a:stretch>
            <a:fillRect/>
          </a:stretch>
        </p:blipFill>
        <p:spPr>
          <a:xfrm>
            <a:off x="1432956" y="2822556"/>
            <a:ext cx="5359400" cy="254000"/>
          </a:xfrm>
          <a:prstGeom prst="rect">
            <a:avLst/>
          </a:prstGeom>
        </p:spPr>
      </p:pic>
      <p:pic>
        <p:nvPicPr>
          <p:cNvPr id="100" name="Picture 99" descr="\documentclass{article}&#10;\usepackage{amsthm}&#10;\usepackage{amsmath}&#10;\usepackage{amsfonts}&#10;\usepackage[utf8]{inputenc}&#10;\usepackage[english]{babel}&#10;\usepackage{geometry}&#10;\geometry{margin=2in}&#10;&#10;\pagestyle{empty}&#10;&#10;\begin{document}&#10;&#13;&#10;$\rightarrow \Delta \boldsymbol{\tau}$ - Change in Pheromone Matrix&#13;&#10;&#10;&#10;\end{document}" title="IguanaTex Bitmap Display">
            <a:extLst>
              <a:ext uri="{FF2B5EF4-FFF2-40B4-BE49-F238E27FC236}">
                <a16:creationId xmlns:a16="http://schemas.microsoft.com/office/drawing/2014/main" id="{D4FE5F36-DE97-1644-B09D-1FF1BFE87E6C}"/>
              </a:ext>
            </a:extLst>
          </p:cNvPr>
          <p:cNvPicPr>
            <a:picLocks noChangeAspect="1"/>
          </p:cNvPicPr>
          <p:nvPr>
            <p:custDataLst>
              <p:tags r:id="rId6"/>
            </p:custDataLst>
          </p:nvPr>
        </p:nvPicPr>
        <p:blipFill>
          <a:blip r:embed="rId15"/>
          <a:stretch>
            <a:fillRect/>
          </a:stretch>
        </p:blipFill>
        <p:spPr>
          <a:xfrm>
            <a:off x="2106056" y="3936982"/>
            <a:ext cx="4241800" cy="228600"/>
          </a:xfrm>
          <a:prstGeom prst="rect">
            <a:avLst/>
          </a:prstGeom>
        </p:spPr>
      </p:pic>
      <p:pic>
        <p:nvPicPr>
          <p:cNvPr id="104" name="Picture 103" descr="\documentclass{article}&#10;\usepackage{amsthm}&#10;\usepackage{amsmath}&#10;\usepackage{amsfonts}&#10;\usepackage[utf8]{inputenc}&#10;\usepackage[english]{babel}&#10;\usepackage{geometry}&#10;\geometry{margin=2in}&#10;&#10;\pagestyle{empty}&#10;&#10;\begin{document}&#10;&#13;&#10;$\rightarrow \boldsymbol{\tau}(m) = (1-\rho)\boldsymbol{\tau}(m-1) + \rho\Delta \boldsymbol{\tau} $&#13;&#10;&#10;&#10;\end{document}" title="IguanaTex Bitmap Display">
            <a:extLst>
              <a:ext uri="{FF2B5EF4-FFF2-40B4-BE49-F238E27FC236}">
                <a16:creationId xmlns:a16="http://schemas.microsoft.com/office/drawing/2014/main" id="{BE5F0674-87F7-BB4F-BDF2-C4BE9C2AD10C}"/>
              </a:ext>
            </a:extLst>
          </p:cNvPr>
          <p:cNvPicPr>
            <a:picLocks noChangeAspect="1"/>
          </p:cNvPicPr>
          <p:nvPr>
            <p:custDataLst>
              <p:tags r:id="rId7"/>
            </p:custDataLst>
          </p:nvPr>
        </p:nvPicPr>
        <p:blipFill>
          <a:blip r:embed="rId16"/>
          <a:stretch>
            <a:fillRect/>
          </a:stretch>
        </p:blipFill>
        <p:spPr>
          <a:xfrm>
            <a:off x="2106056" y="4454573"/>
            <a:ext cx="3835400" cy="254000"/>
          </a:xfrm>
          <a:prstGeom prst="rect">
            <a:avLst/>
          </a:prstGeom>
        </p:spPr>
      </p:pic>
    </p:spTree>
    <p:extLst>
      <p:ext uri="{BB962C8B-B14F-4D97-AF65-F5344CB8AC3E}">
        <p14:creationId xmlns:p14="http://schemas.microsoft.com/office/powerpoint/2010/main" val="1339831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2"/>
                                        </p:tgtEl>
                                        <p:attrNameLst>
                                          <p:attrName>style.visibility</p:attrName>
                                        </p:attrNameLst>
                                      </p:cBhvr>
                                      <p:to>
                                        <p:strVal val="visible"/>
                                      </p:to>
                                    </p:set>
                                    <p:animEffect transition="in" filter="fade">
                                      <p:cBhvr>
                                        <p:cTn id="12" dur="500"/>
                                        <p:tgtEl>
                                          <p:spTgt spid="9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4"/>
                                        </p:tgtEl>
                                        <p:attrNameLst>
                                          <p:attrName>style.visibility</p:attrName>
                                        </p:attrNameLst>
                                      </p:cBhvr>
                                      <p:to>
                                        <p:strVal val="visible"/>
                                      </p:to>
                                    </p:set>
                                    <p:animEffect transition="in" filter="fade">
                                      <p:cBhvr>
                                        <p:cTn id="17" dur="500"/>
                                        <p:tgtEl>
                                          <p:spTgt spid="9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8"/>
                                        </p:tgtEl>
                                        <p:attrNameLst>
                                          <p:attrName>style.visibility</p:attrName>
                                        </p:attrNameLst>
                                      </p:cBhvr>
                                      <p:to>
                                        <p:strVal val="visible"/>
                                      </p:to>
                                    </p:set>
                                    <p:animEffect transition="in" filter="fade">
                                      <p:cBhvr>
                                        <p:cTn id="22" dur="500"/>
                                        <p:tgtEl>
                                          <p:spTgt spid="9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0"/>
                                        </p:tgtEl>
                                        <p:attrNameLst>
                                          <p:attrName>style.visibility</p:attrName>
                                        </p:attrNameLst>
                                      </p:cBhvr>
                                      <p:to>
                                        <p:strVal val="visible"/>
                                      </p:to>
                                    </p:set>
                                    <p:animEffect transition="in" filter="fade">
                                      <p:cBhvr>
                                        <p:cTn id="27" dur="500"/>
                                        <p:tgtEl>
                                          <p:spTgt spid="10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4"/>
                                        </p:tgtEl>
                                        <p:attrNameLst>
                                          <p:attrName>style.visibility</p:attrName>
                                        </p:attrNameLst>
                                      </p:cBhvr>
                                      <p:to>
                                        <p:strVal val="visible"/>
                                      </p:to>
                                    </p:set>
                                    <p:animEffect transition="in" filter="fade">
                                      <p:cBhvr>
                                        <p:cTn id="32" dur="500"/>
                                        <p:tgtEl>
                                          <p:spTgt spid="10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2"/>
                                        </p:tgtEl>
                                        <p:attrNameLst>
                                          <p:attrName>style.visibility</p:attrName>
                                        </p:attrNameLst>
                                      </p:cBhvr>
                                      <p:to>
                                        <p:strVal val="visible"/>
                                      </p:to>
                                    </p:set>
                                    <p:animEffect transition="in" filter="fade">
                                      <p:cBhvr>
                                        <p:cTn id="37"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4D9D651-A1BB-B94D-B430-512B5CCDCD01}"/>
              </a:ext>
            </a:extLst>
          </p:cNvPr>
          <p:cNvSpPr txBox="1"/>
          <p:nvPr/>
        </p:nvSpPr>
        <p:spPr>
          <a:xfrm>
            <a:off x="839198" y="878306"/>
            <a:ext cx="7465595" cy="430887"/>
          </a:xfrm>
          <a:prstGeom prst="rect">
            <a:avLst/>
          </a:prstGeom>
          <a:noFill/>
          <a:effectLst>
            <a:glow>
              <a:srgbClr val="FF0000"/>
            </a:glow>
          </a:effectLst>
        </p:spPr>
        <p:txBody>
          <a:bodyPr wrap="square" rtlCol="0">
            <a:spAutoFit/>
          </a:bodyPr>
          <a:lstStyle/>
          <a:p>
            <a:r>
              <a:rPr lang="en-US" sz="2200" b="1" dirty="0">
                <a:latin typeface="Times New Roman" panose="02020603050405020304" pitchFamily="18" charset="0"/>
                <a:cs typeface="Times New Roman" panose="02020603050405020304" pitchFamily="18" charset="0"/>
              </a:rPr>
              <a:t>Virtual Agents solving the TSP – Transition Probabilities</a:t>
            </a:r>
          </a:p>
        </p:txBody>
      </p:sp>
      <p:pic>
        <p:nvPicPr>
          <p:cNvPr id="52" name="Picture 51" descr="\documentclass{article}&#10;\usepackage{amsthm}&#10;\usepackage{amsmath}&#10;\usepackage{amsfonts}&#10;\usepackage[utf8]{inputenc}&#10;\usepackage[english]{babel}&#10;\usepackage{geometry}&#10;\geometry{margin=2in}&#10;&#10;\pagestyle{empty}&#10;&#10;\begin{document}&#10;$$\mu_m(\mathbf{w}) = \prod_{i=1}^n \mathbb{P}(w_i \to w_{i+1}| w_1,\dots,w_{i-1})$$&#13;&#10;&#10;&#10;\end{document}" title="IguanaTex Bitmap Display">
            <a:extLst>
              <a:ext uri="{FF2B5EF4-FFF2-40B4-BE49-F238E27FC236}">
                <a16:creationId xmlns:a16="http://schemas.microsoft.com/office/drawing/2014/main" id="{588CB303-EC21-0045-9271-02F949BC0E65}"/>
              </a:ext>
            </a:extLst>
          </p:cNvPr>
          <p:cNvPicPr>
            <a:picLocks noChangeAspect="1"/>
          </p:cNvPicPr>
          <p:nvPr>
            <p:custDataLst>
              <p:tags r:id="rId1"/>
            </p:custDataLst>
          </p:nvPr>
        </p:nvPicPr>
        <p:blipFill>
          <a:blip r:embed="rId7"/>
          <a:stretch>
            <a:fillRect/>
          </a:stretch>
        </p:blipFill>
        <p:spPr>
          <a:xfrm>
            <a:off x="1781872" y="2358557"/>
            <a:ext cx="4419600" cy="711200"/>
          </a:xfrm>
          <a:prstGeom prst="rect">
            <a:avLst/>
          </a:prstGeom>
        </p:spPr>
      </p:pic>
      <p:pic>
        <p:nvPicPr>
          <p:cNvPr id="11" name="Picture 10" descr="\documentclass{article}&#10;\usepackage{amsthm}&#10;\usepackage{amsmath}&#10;\usepackage{amsfonts}&#10;\usepackage[utf8]{inputenc}&#10;\usepackage[english]{babel}&#10;\usepackage{geometry}&#10;\geometry{margin=2in}&#10;&#10;\pagestyle{empty}&#10;&#10;\begin{document}&#10;$$= \prod_{i=1}^n \frac{(\{\boldsymbol{\tau}(m-1)\}_{w_i,w_{i+1}})^\alpha (e_{w_i,w_{i+1}})^{-\beta}}{ \sum_k {(\{\boldsymbol{\tau}(m-1)\}_{w_i,k})^\alpha (e_{w_i,k})^{-\beta}}}  $$&#10;&#10;\end{document}" title="IguanaTex Bitmap Display">
            <a:extLst>
              <a:ext uri="{FF2B5EF4-FFF2-40B4-BE49-F238E27FC236}">
                <a16:creationId xmlns:a16="http://schemas.microsoft.com/office/drawing/2014/main" id="{0EBBA1F6-65C4-5544-8C42-EC29DC925A4C}"/>
              </a:ext>
            </a:extLst>
          </p:cNvPr>
          <p:cNvPicPr>
            <a:picLocks noChangeAspect="1"/>
          </p:cNvPicPr>
          <p:nvPr>
            <p:custDataLst>
              <p:tags r:id="rId2"/>
            </p:custDataLst>
          </p:nvPr>
        </p:nvPicPr>
        <p:blipFill>
          <a:blip r:embed="rId8"/>
          <a:stretch>
            <a:fillRect/>
          </a:stretch>
        </p:blipFill>
        <p:spPr>
          <a:xfrm>
            <a:off x="2597344" y="3356811"/>
            <a:ext cx="4368800" cy="711200"/>
          </a:xfrm>
          <a:prstGeom prst="rect">
            <a:avLst/>
          </a:prstGeom>
        </p:spPr>
      </p:pic>
      <p:pic>
        <p:nvPicPr>
          <p:cNvPr id="19" name="Picture 18" descr="\documentclass{article}&#10;\usepackage{amsthm}&#10;\usepackage{amsmath}&#10;\usepackage{amsfonts}&#10;\usepackage[utf8]{inputenc}&#10;\usepackage[english]{babel}&#10;\usepackage{geometry}&#10;\geometry{margin=2in}&#10;&#10;\pagestyle{empty}&#10;&#10;\begin{document}&#10;$\alpha,\beta &gt;0$ weigthing parameters&#10;&#10;\end{document}" title="IguanaTex Bitmap Display">
            <a:extLst>
              <a:ext uri="{FF2B5EF4-FFF2-40B4-BE49-F238E27FC236}">
                <a16:creationId xmlns:a16="http://schemas.microsoft.com/office/drawing/2014/main" id="{8F00D762-DBA1-424D-B3ED-C23CE4FCAB24}"/>
              </a:ext>
            </a:extLst>
          </p:cNvPr>
          <p:cNvPicPr>
            <a:picLocks noChangeAspect="1"/>
          </p:cNvPicPr>
          <p:nvPr>
            <p:custDataLst>
              <p:tags r:id="rId3"/>
            </p:custDataLst>
          </p:nvPr>
        </p:nvPicPr>
        <p:blipFill>
          <a:blip r:embed="rId9"/>
          <a:stretch>
            <a:fillRect/>
          </a:stretch>
        </p:blipFill>
        <p:spPr>
          <a:xfrm>
            <a:off x="1591372" y="4355065"/>
            <a:ext cx="3352800" cy="228600"/>
          </a:xfrm>
          <a:prstGeom prst="rect">
            <a:avLst/>
          </a:prstGeom>
        </p:spPr>
      </p:pic>
      <p:pic>
        <p:nvPicPr>
          <p:cNvPr id="49" name="Picture 48" descr="\documentclass{article}&#10;\usepackage{amsthm}&#10;\usepackage{amsmath}&#10;\usepackage{amsfonts}&#10;\usepackage[utf8]{inputenc}&#10;\usepackage[english]{babel}&#10;\usepackage{geometry}&#10;\geometry{margin=2in}&#10;&#10;\pagestyle{empty}&#10;&#10;\begin{document}&#10;For $\mathbf{w} =(w_1,\dots,w_{n+1}) \in \mathbf{W}_\Omega$&#13;&#10;&#10;&#10;\end{document}" title="IguanaTex Bitmap Display">
            <a:extLst>
              <a:ext uri="{FF2B5EF4-FFF2-40B4-BE49-F238E27FC236}">
                <a16:creationId xmlns:a16="http://schemas.microsoft.com/office/drawing/2014/main" id="{FCBEEC25-FBD3-DB41-9270-4B41DF585EC8}"/>
              </a:ext>
            </a:extLst>
          </p:cNvPr>
          <p:cNvPicPr>
            <a:picLocks noChangeAspect="1"/>
          </p:cNvPicPr>
          <p:nvPr>
            <p:custDataLst>
              <p:tags r:id="rId4"/>
            </p:custDataLst>
          </p:nvPr>
        </p:nvPicPr>
        <p:blipFill>
          <a:blip r:embed="rId10"/>
          <a:stretch>
            <a:fillRect/>
          </a:stretch>
        </p:blipFill>
        <p:spPr>
          <a:xfrm>
            <a:off x="908244" y="1706875"/>
            <a:ext cx="3378200" cy="254000"/>
          </a:xfrm>
          <a:prstGeom prst="rect">
            <a:avLst/>
          </a:prstGeom>
        </p:spPr>
      </p:pic>
    </p:spTree>
    <p:extLst>
      <p:ext uri="{BB962C8B-B14F-4D97-AF65-F5344CB8AC3E}">
        <p14:creationId xmlns:p14="http://schemas.microsoft.com/office/powerpoint/2010/main" val="4068680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4D9D651-A1BB-B94D-B430-512B5CCDCD01}"/>
              </a:ext>
            </a:extLst>
          </p:cNvPr>
          <p:cNvSpPr txBox="1"/>
          <p:nvPr/>
        </p:nvSpPr>
        <p:spPr>
          <a:xfrm>
            <a:off x="839198" y="878306"/>
            <a:ext cx="7465595" cy="430887"/>
          </a:xfrm>
          <a:prstGeom prst="rect">
            <a:avLst/>
          </a:prstGeom>
          <a:noFill/>
          <a:effectLst>
            <a:glow>
              <a:srgbClr val="FF0000"/>
            </a:glow>
          </a:effectLst>
        </p:spPr>
        <p:txBody>
          <a:bodyPr wrap="square" rtlCol="0">
            <a:spAutoFit/>
          </a:bodyPr>
          <a:lstStyle/>
          <a:p>
            <a:r>
              <a:rPr lang="en-US" sz="2200" b="1" dirty="0">
                <a:latin typeface="Times New Roman" panose="02020603050405020304" pitchFamily="18" charset="0"/>
                <a:cs typeface="Times New Roman" panose="02020603050405020304" pitchFamily="18" charset="0"/>
              </a:rPr>
              <a:t>Ant Colony Algorithm Convergence Results</a:t>
            </a:r>
          </a:p>
        </p:txBody>
      </p:sp>
      <p:pic>
        <p:nvPicPr>
          <p:cNvPr id="16" name="Picture 15" descr="\documentclass{article}&#10;\usepackage{amsthm}&#10;\usepackage{amsmath}&#10;\usepackage{amsfonts}&#10;\usepackage[utf8]{inputenc}&#10;\usepackage[english]{babel}&#10;\usepackage{geometry}&#10;\geometry{margin=2in}&#10;&#10;\pagestyle{empty}&#10;&#10;\begin{document}&#10;\textbf{Central Theorem}&#10;\\ \\&#10;\textbf{(i)} $\forall \epsilon &gt;0$ there exists $S\in \mathbb{N}$ sufficidently large and $m_0\in\mathbb{N}$ such that \\ $\mathbb{P}(\mathbf{w}^*$ is sampled in cycle m$)&gt;1-\epsilon$ for all $m\geq m_0$\\&#10;\\ \textbf{(ii)} $\forall \epsilon &gt;0$ there exists $\rho\in (0,1)$ sufficiently small and $m_0\in\mathbb{N}$ such that $\mathbb{P}(\mathbf{w}^*$ is sampled in cycle m$)&gt;1-\epsilon$ for all $m\geq m_0$&#13;&#10;&#10;&#10;\end{document}" title="IguanaTex Bitmap Display">
            <a:extLst>
              <a:ext uri="{FF2B5EF4-FFF2-40B4-BE49-F238E27FC236}">
                <a16:creationId xmlns:a16="http://schemas.microsoft.com/office/drawing/2014/main" id="{45D9A989-E93D-484E-9AC0-3A8E67E0C97E}"/>
              </a:ext>
            </a:extLst>
          </p:cNvPr>
          <p:cNvPicPr>
            <a:picLocks noChangeAspect="1"/>
          </p:cNvPicPr>
          <p:nvPr>
            <p:custDataLst>
              <p:tags r:id="rId1"/>
            </p:custDataLst>
          </p:nvPr>
        </p:nvPicPr>
        <p:blipFill>
          <a:blip r:embed="rId4"/>
          <a:stretch>
            <a:fillRect/>
          </a:stretch>
        </p:blipFill>
        <p:spPr>
          <a:xfrm>
            <a:off x="457195" y="2400300"/>
            <a:ext cx="8229600" cy="2057400"/>
          </a:xfrm>
          <a:prstGeom prst="rect">
            <a:avLst/>
          </a:prstGeom>
        </p:spPr>
      </p:pic>
    </p:spTree>
    <p:extLst>
      <p:ext uri="{BB962C8B-B14F-4D97-AF65-F5344CB8AC3E}">
        <p14:creationId xmlns:p14="http://schemas.microsoft.com/office/powerpoint/2010/main" val="20669551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heromoneAnimation" descr="PheromoneAnimation">
            <a:hlinkClick r:id="" action="ppaction://media"/>
            <a:extLst>
              <a:ext uri="{FF2B5EF4-FFF2-40B4-BE49-F238E27FC236}">
                <a16:creationId xmlns:a16="http://schemas.microsoft.com/office/drawing/2014/main" id="{1BD894BB-F6B3-4F41-B542-004959EEDDE6}"/>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0" y="0"/>
            <a:ext cx="6858000" cy="6858000"/>
          </a:xfrm>
          <a:prstGeom prst="rect">
            <a:avLst/>
          </a:prstGeom>
        </p:spPr>
      </p:pic>
      <p:pic>
        <p:nvPicPr>
          <p:cNvPr id="7" name="PheromoneMatrix" descr="PheromoneMatrix">
            <a:hlinkClick r:id="" action="ppaction://media"/>
            <a:extLst>
              <a:ext uri="{FF2B5EF4-FFF2-40B4-BE49-F238E27FC236}">
                <a16:creationId xmlns:a16="http://schemas.microsoft.com/office/drawing/2014/main" id="{CE014515-50CA-AE4E-AF0F-5416E9D8B32F}"/>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6213057" y="2144000"/>
            <a:ext cx="2930943" cy="2930943"/>
          </a:xfrm>
          <a:prstGeom prst="rect">
            <a:avLst/>
          </a:prstGeom>
        </p:spPr>
      </p:pic>
      <p:pic>
        <p:nvPicPr>
          <p:cNvPr id="13" name="Picture 12" descr="\documentclass{article}&#10;\usepackage{amsthm}&#10;\usepackage{amsmath}&#10;\usepackage{amsfonts}&#10;\usepackage[utf8]{inputenc}&#10;\usepackage[english]{babel}&#10;\usepackage{geometry}&#10;\geometry{margin=2in}&#10;&#10;\pagestyle{empty}&#10;&#10;\begin{document}&#10;Parameters:\\&#10;$n=25$\\&#10;$S = 80$\\&#10;$\rho=0.12$\\&#10;$\alpha = 1, \beta=0.8$\\&#10;\end{document}" title="IguanaTex Bitmap Display">
            <a:extLst>
              <a:ext uri="{FF2B5EF4-FFF2-40B4-BE49-F238E27FC236}">
                <a16:creationId xmlns:a16="http://schemas.microsoft.com/office/drawing/2014/main" id="{1175F9DD-1745-BB42-AAD3-C09E786ADB3C}"/>
              </a:ext>
            </a:extLst>
          </p:cNvPr>
          <p:cNvPicPr>
            <a:picLocks noChangeAspect="1"/>
          </p:cNvPicPr>
          <p:nvPr>
            <p:custDataLst>
              <p:tags r:id="rId5"/>
            </p:custDataLst>
          </p:nvPr>
        </p:nvPicPr>
        <p:blipFill>
          <a:blip r:embed="rId10"/>
          <a:stretch>
            <a:fillRect/>
          </a:stretch>
        </p:blipFill>
        <p:spPr>
          <a:xfrm>
            <a:off x="6396584" y="547253"/>
            <a:ext cx="1508760" cy="1303020"/>
          </a:xfrm>
          <a:prstGeom prst="rect">
            <a:avLst/>
          </a:prstGeom>
        </p:spPr>
      </p:pic>
    </p:spTree>
    <p:extLst>
      <p:ext uri="{BB962C8B-B14F-4D97-AF65-F5344CB8AC3E}">
        <p14:creationId xmlns:p14="http://schemas.microsoft.com/office/powerpoint/2010/main" val="1486752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00" fill="hold"/>
                                        <p:tgtEl>
                                          <p:spTgt spid="6"/>
                                        </p:tgtEl>
                                      </p:cBhvr>
                                    </p:cmd>
                                  </p:childTnLst>
                                </p:cTn>
                              </p:par>
                              <p:par>
                                <p:cTn id="7" presetID="1" presetClass="mediacall" presetSubtype="0" fill="hold" nodeType="withEffect">
                                  <p:stCondLst>
                                    <p:cond delay="0"/>
                                  </p:stCondLst>
                                  <p:childTnLst>
                                    <p:cmd type="call" cmd="playFrom(0.0)">
                                      <p:cBhvr>
                                        <p:cTn id="8" dur="97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video>
              <p:cMediaNode vol="80000">
                <p:cTn id="15" fill="hold" display="0">
                  <p:stCondLst>
                    <p:cond delay="indefinite"/>
                  </p:stCondLst>
                </p:cTn>
                <p:tgtEl>
                  <p:spTgt spid="7"/>
                </p:tgtEl>
              </p:cMediaNode>
            </p:video>
            <p:seq concurrent="1" nextAc="seek">
              <p:cTn id="16" restart="whenNotActive" fill="hold" evtFilter="cancelBubble" nodeType="interactiveSeq">
                <p:stCondLst>
                  <p:cond evt="onClick" delay="0">
                    <p:tgtEl>
                      <p:spTgt spid="7"/>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4D9D651-A1BB-B94D-B430-512B5CCDCD01}"/>
              </a:ext>
            </a:extLst>
          </p:cNvPr>
          <p:cNvSpPr txBox="1"/>
          <p:nvPr/>
        </p:nvSpPr>
        <p:spPr>
          <a:xfrm>
            <a:off x="839198" y="878306"/>
            <a:ext cx="7465595"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Foraging </a:t>
            </a:r>
            <a:r>
              <a:rPr lang="en-US" sz="2400" b="1" dirty="0" err="1">
                <a:latin typeface="Times New Roman" panose="02020603050405020304" pitchFamily="18" charset="0"/>
                <a:cs typeface="Times New Roman" panose="02020603050405020304" pitchFamily="18" charset="0"/>
              </a:rPr>
              <a:t>Behaviour</a:t>
            </a:r>
            <a:r>
              <a:rPr lang="en-US" sz="2400" b="1" dirty="0">
                <a:latin typeface="Times New Roman" panose="02020603050405020304" pitchFamily="18" charset="0"/>
                <a:cs typeface="Times New Roman" panose="02020603050405020304" pitchFamily="18" charset="0"/>
              </a:rPr>
              <a:t> of Ants</a:t>
            </a:r>
            <a:endParaRPr lang="en-US" sz="4000" b="1" dirty="0">
              <a:latin typeface="Times New Roman" panose="02020603050405020304" pitchFamily="18" charset="0"/>
              <a:cs typeface="Times New Roman" panose="02020603050405020304" pitchFamily="18" charset="0"/>
            </a:endParaRPr>
          </a:p>
        </p:txBody>
      </p:sp>
      <p:grpSp>
        <p:nvGrpSpPr>
          <p:cNvPr id="61" name="Group 60">
            <a:extLst>
              <a:ext uri="{FF2B5EF4-FFF2-40B4-BE49-F238E27FC236}">
                <a16:creationId xmlns:a16="http://schemas.microsoft.com/office/drawing/2014/main" id="{E1D4E8B5-198D-2744-9987-85FB0CDFE52A}"/>
              </a:ext>
            </a:extLst>
          </p:cNvPr>
          <p:cNvGrpSpPr/>
          <p:nvPr/>
        </p:nvGrpSpPr>
        <p:grpSpPr>
          <a:xfrm>
            <a:off x="1963845" y="2050233"/>
            <a:ext cx="5216299" cy="2757534"/>
            <a:chOff x="1881768" y="2030984"/>
            <a:chExt cx="5216299" cy="2757534"/>
          </a:xfrm>
        </p:grpSpPr>
        <p:sp>
          <p:nvSpPr>
            <p:cNvPr id="4" name="Oval 3">
              <a:extLst>
                <a:ext uri="{FF2B5EF4-FFF2-40B4-BE49-F238E27FC236}">
                  <a16:creationId xmlns:a16="http://schemas.microsoft.com/office/drawing/2014/main" id="{E1EAA62D-C955-B04C-959F-79CE65E3E7C5}"/>
                </a:ext>
              </a:extLst>
            </p:cNvPr>
            <p:cNvSpPr/>
            <p:nvPr/>
          </p:nvSpPr>
          <p:spPr>
            <a:xfrm>
              <a:off x="1881768" y="3300760"/>
              <a:ext cx="268625" cy="268625"/>
            </a:xfrm>
            <a:prstGeom prst="ellipse">
              <a:avLst/>
            </a:prstGeom>
            <a:solidFill>
              <a:schemeClr val="accent6"/>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A315D96C-E5E8-AF46-AC53-4A7AFC556E42}"/>
                </a:ext>
              </a:extLst>
            </p:cNvPr>
            <p:cNvSpPr/>
            <p:nvPr/>
          </p:nvSpPr>
          <p:spPr>
            <a:xfrm>
              <a:off x="3071731" y="3361844"/>
              <a:ext cx="134312" cy="134312"/>
            </a:xfrm>
            <a:prstGeom prst="ellipse">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F9DC4484-38EC-C04B-A98E-61DE2F1569B2}"/>
                </a:ext>
              </a:extLst>
            </p:cNvPr>
            <p:cNvSpPr/>
            <p:nvPr/>
          </p:nvSpPr>
          <p:spPr>
            <a:xfrm>
              <a:off x="6829442" y="3294687"/>
              <a:ext cx="268625" cy="268625"/>
            </a:xfrm>
            <a:prstGeom prst="ellipse">
              <a:avLst/>
            </a:prstGeom>
            <a:solidFill>
              <a:srgbClr val="FFC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48ABEA36-8286-834B-85C8-A4DDCF02FF90}"/>
                </a:ext>
              </a:extLst>
            </p:cNvPr>
            <p:cNvSpPr/>
            <p:nvPr/>
          </p:nvSpPr>
          <p:spPr>
            <a:xfrm>
              <a:off x="5773792" y="3361844"/>
              <a:ext cx="134312" cy="134312"/>
            </a:xfrm>
            <a:prstGeom prst="ellipse">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841E1FB8-24DC-D548-A9C8-E6668C8240B3}"/>
                </a:ext>
              </a:extLst>
            </p:cNvPr>
            <p:cNvCxnSpPr>
              <a:cxnSpLocks/>
              <a:stCxn id="4" idx="6"/>
              <a:endCxn id="8" idx="2"/>
            </p:cNvCxnSpPr>
            <p:nvPr/>
          </p:nvCxnSpPr>
          <p:spPr>
            <a:xfrm flipV="1">
              <a:off x="2150393" y="3429000"/>
              <a:ext cx="921338" cy="6073"/>
            </a:xfrm>
            <a:prstGeom prst="line">
              <a:avLst/>
            </a:prstGeom>
            <a:ln w="25400">
              <a:solidFill>
                <a:schemeClr val="dk1"/>
              </a:solidFill>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25067EDE-334D-0449-BFB0-5B7D72DE2EA4}"/>
                </a:ext>
              </a:extLst>
            </p:cNvPr>
            <p:cNvCxnSpPr>
              <a:cxnSpLocks/>
              <a:stCxn id="11" idx="6"/>
              <a:endCxn id="10" idx="2"/>
            </p:cNvCxnSpPr>
            <p:nvPr/>
          </p:nvCxnSpPr>
          <p:spPr>
            <a:xfrm>
              <a:off x="5908104" y="3429000"/>
              <a:ext cx="921338" cy="0"/>
            </a:xfrm>
            <a:prstGeom prst="line">
              <a:avLst/>
            </a:prstGeom>
            <a:ln w="25400">
              <a:solidFill>
                <a:schemeClr val="dk1"/>
              </a:solidFill>
            </a:ln>
          </p:spPr>
          <p:style>
            <a:lnRef idx="1">
              <a:schemeClr val="dk1"/>
            </a:lnRef>
            <a:fillRef idx="0">
              <a:schemeClr val="dk1"/>
            </a:fillRef>
            <a:effectRef idx="0">
              <a:schemeClr val="dk1"/>
            </a:effectRef>
            <a:fontRef idx="minor">
              <a:schemeClr val="tx1"/>
            </a:fontRef>
          </p:style>
        </p:cxnSp>
        <p:sp>
          <p:nvSpPr>
            <p:cNvPr id="58" name="Arc 57">
              <a:extLst>
                <a:ext uri="{FF2B5EF4-FFF2-40B4-BE49-F238E27FC236}">
                  <a16:creationId xmlns:a16="http://schemas.microsoft.com/office/drawing/2014/main" id="{736D27E5-AAE6-414B-8017-840C4EE0E28B}"/>
                </a:ext>
              </a:extLst>
            </p:cNvPr>
            <p:cNvSpPr/>
            <p:nvPr/>
          </p:nvSpPr>
          <p:spPr>
            <a:xfrm>
              <a:off x="3116696" y="2971799"/>
              <a:ext cx="2734529" cy="875904"/>
            </a:xfrm>
            <a:prstGeom prst="arc">
              <a:avLst>
                <a:gd name="adj1" fmla="val 10905290"/>
                <a:gd name="adj2" fmla="val 19719"/>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9" name="Arc 58">
              <a:extLst>
                <a:ext uri="{FF2B5EF4-FFF2-40B4-BE49-F238E27FC236}">
                  <a16:creationId xmlns:a16="http://schemas.microsoft.com/office/drawing/2014/main" id="{0A28D1FB-7668-6D47-8C58-B311AB5EB605}"/>
                </a:ext>
              </a:extLst>
            </p:cNvPr>
            <p:cNvSpPr/>
            <p:nvPr/>
          </p:nvSpPr>
          <p:spPr>
            <a:xfrm flipV="1">
              <a:off x="3127736" y="2030984"/>
              <a:ext cx="2734529" cy="2757534"/>
            </a:xfrm>
            <a:prstGeom prst="arc">
              <a:avLst>
                <a:gd name="adj1" fmla="val 10905290"/>
                <a:gd name="adj2" fmla="val 19719"/>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sp>
        <p:nvSpPr>
          <p:cNvPr id="62" name="TextBox 61">
            <a:extLst>
              <a:ext uri="{FF2B5EF4-FFF2-40B4-BE49-F238E27FC236}">
                <a16:creationId xmlns:a16="http://schemas.microsoft.com/office/drawing/2014/main" id="{09815BE8-A377-6544-B327-3EC76C1FC235}"/>
              </a:ext>
            </a:extLst>
          </p:cNvPr>
          <p:cNvSpPr txBox="1"/>
          <p:nvPr/>
        </p:nvSpPr>
        <p:spPr>
          <a:xfrm>
            <a:off x="1665987" y="3655790"/>
            <a:ext cx="864339" cy="646331"/>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Ant</a:t>
            </a:r>
          </a:p>
          <a:p>
            <a:pPr algn="ctr"/>
            <a:r>
              <a:rPr lang="en-US" dirty="0">
                <a:latin typeface="Times New Roman" panose="02020603050405020304" pitchFamily="18" charset="0"/>
                <a:cs typeface="Times New Roman" panose="02020603050405020304" pitchFamily="18" charset="0"/>
              </a:rPr>
              <a:t>Colony</a:t>
            </a:r>
          </a:p>
        </p:txBody>
      </p:sp>
      <p:sp>
        <p:nvSpPr>
          <p:cNvPr id="63" name="TextBox 62">
            <a:extLst>
              <a:ext uri="{FF2B5EF4-FFF2-40B4-BE49-F238E27FC236}">
                <a16:creationId xmlns:a16="http://schemas.microsoft.com/office/drawing/2014/main" id="{4C263769-169E-174F-9461-2D47899898E9}"/>
              </a:ext>
            </a:extLst>
          </p:cNvPr>
          <p:cNvSpPr txBox="1"/>
          <p:nvPr/>
        </p:nvSpPr>
        <p:spPr>
          <a:xfrm>
            <a:off x="6632897" y="3502941"/>
            <a:ext cx="825867" cy="646331"/>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Food</a:t>
            </a:r>
          </a:p>
          <a:p>
            <a:r>
              <a:rPr lang="en-US" dirty="0">
                <a:latin typeface="Times New Roman" panose="02020603050405020304" pitchFamily="18" charset="0"/>
                <a:cs typeface="Times New Roman" panose="02020603050405020304" pitchFamily="18" charset="0"/>
              </a:rPr>
              <a:t>Source</a:t>
            </a:r>
          </a:p>
        </p:txBody>
      </p:sp>
      <p:sp>
        <p:nvSpPr>
          <p:cNvPr id="65" name="TextBox 64">
            <a:extLst>
              <a:ext uri="{FF2B5EF4-FFF2-40B4-BE49-F238E27FC236}">
                <a16:creationId xmlns:a16="http://schemas.microsoft.com/office/drawing/2014/main" id="{10080D70-4FF5-F443-A59E-C67B12A11416}"/>
              </a:ext>
            </a:extLst>
          </p:cNvPr>
          <p:cNvSpPr txBox="1"/>
          <p:nvPr/>
        </p:nvSpPr>
        <p:spPr>
          <a:xfrm>
            <a:off x="4390348" y="2559960"/>
            <a:ext cx="351378" cy="369332"/>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A</a:t>
            </a:r>
          </a:p>
        </p:txBody>
      </p:sp>
      <p:sp>
        <p:nvSpPr>
          <p:cNvPr id="67" name="TextBox 66">
            <a:extLst>
              <a:ext uri="{FF2B5EF4-FFF2-40B4-BE49-F238E27FC236}">
                <a16:creationId xmlns:a16="http://schemas.microsoft.com/office/drawing/2014/main" id="{0C712B9B-69AE-434A-A89A-93C3E16ECC43}"/>
              </a:ext>
            </a:extLst>
          </p:cNvPr>
          <p:cNvSpPr txBox="1"/>
          <p:nvPr/>
        </p:nvSpPr>
        <p:spPr>
          <a:xfrm>
            <a:off x="4407799" y="4880304"/>
            <a:ext cx="338555" cy="369332"/>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B</a:t>
            </a:r>
          </a:p>
        </p:txBody>
      </p:sp>
      <p:pic>
        <p:nvPicPr>
          <p:cNvPr id="69" name="Picture 68" descr="Shape&#10;&#10;Description automatically generated with low confidence">
            <a:extLst>
              <a:ext uri="{FF2B5EF4-FFF2-40B4-BE49-F238E27FC236}">
                <a16:creationId xmlns:a16="http://schemas.microsoft.com/office/drawing/2014/main" id="{E919298C-F17F-F54F-A507-00FFC85FB2A2}"/>
              </a:ext>
            </a:extLst>
          </p:cNvPr>
          <p:cNvPicPr>
            <a:picLocks noChangeAspect="1"/>
          </p:cNvPicPr>
          <p:nvPr/>
        </p:nvPicPr>
        <p:blipFill>
          <a:blip r:embed="rId3"/>
          <a:stretch>
            <a:fillRect/>
          </a:stretch>
        </p:blipFill>
        <p:spPr>
          <a:xfrm rot="5400000">
            <a:off x="1872658" y="3071248"/>
            <a:ext cx="516983" cy="715504"/>
          </a:xfrm>
          <a:prstGeom prst="rect">
            <a:avLst/>
          </a:prstGeom>
          <a:noFill/>
          <a:effectLst>
            <a:glow rad="139435">
              <a:schemeClr val="bg1">
                <a:alpha val="44000"/>
              </a:schemeClr>
            </a:glow>
          </a:effectLst>
        </p:spPr>
      </p:pic>
    </p:spTree>
    <p:extLst>
      <p:ext uri="{BB962C8B-B14F-4D97-AF65-F5344CB8AC3E}">
        <p14:creationId xmlns:p14="http://schemas.microsoft.com/office/powerpoint/2010/main" val="3011821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p:cTn id="7" dur="500" fill="hold"/>
                                        <p:tgtEl>
                                          <p:spTgt spid="69"/>
                                        </p:tgtEl>
                                        <p:attrNameLst>
                                          <p:attrName>ppt_w</p:attrName>
                                        </p:attrNameLst>
                                      </p:cBhvr>
                                      <p:tavLst>
                                        <p:tav tm="0">
                                          <p:val>
                                            <p:fltVal val="0"/>
                                          </p:val>
                                        </p:tav>
                                        <p:tav tm="100000">
                                          <p:val>
                                            <p:strVal val="#ppt_w"/>
                                          </p:val>
                                        </p:tav>
                                      </p:tavLst>
                                    </p:anim>
                                    <p:anim calcmode="lin" valueType="num">
                                      <p:cBhvr>
                                        <p:cTn id="8" dur="500" fill="hold"/>
                                        <p:tgtEl>
                                          <p:spTgt spid="69"/>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0" presetClass="path" presetSubtype="0" accel="50000" decel="50000" fill="hold" nodeType="afterEffect">
                                  <p:stCondLst>
                                    <p:cond delay="0"/>
                                  </p:stCondLst>
                                  <p:childTnLst>
                                    <p:animMotion origin="layout" path="M -0.00243 0.00278 L 0.11944 0.00232 " pathEditMode="relative" rAng="0" ptsTypes="AA">
                                      <p:cBhvr>
                                        <p:cTn id="11" dur="2000" fill="hold"/>
                                        <p:tgtEl>
                                          <p:spTgt spid="69"/>
                                        </p:tgtEl>
                                        <p:attrNameLst>
                                          <p:attrName>ppt_x</p:attrName>
                                          <p:attrName>ppt_y</p:attrName>
                                        </p:attrNameLst>
                                      </p:cBhvr>
                                      <p:rCtr x="6024" y="-69"/>
                                    </p:animMotion>
                                  </p:childTnLst>
                                </p:cTn>
                              </p:par>
                            </p:childTnLst>
                          </p:cTn>
                        </p:par>
                      </p:childTnLst>
                    </p:cTn>
                  </p:par>
                  <p:par>
                    <p:cTn id="12" fill="hold">
                      <p:stCondLst>
                        <p:cond delay="indefinite"/>
                      </p:stCondLst>
                      <p:childTnLst>
                        <p:par>
                          <p:cTn id="13" fill="hold">
                            <p:stCondLst>
                              <p:cond delay="0"/>
                            </p:stCondLst>
                            <p:childTnLst>
                              <p:par>
                                <p:cTn id="14" presetID="0" presetClass="path" presetSubtype="0" accel="50000" decel="50000" fill="hold" nodeType="clickEffect">
                                  <p:stCondLst>
                                    <p:cond delay="0"/>
                                  </p:stCondLst>
                                  <p:childTnLst>
                                    <p:animMotion origin="layout" path="M 0.11944 0.00231 L 0.12187 -0.01389 L 0.14496 -0.03657 L 0.18767 -0.0544 L 0.23402 -0.06412 L 0.29982 -0.06412 L 0.3559 -0.05116 L 0.39739 -0.03495 L 0.40954 -0.02199 L 0.41684 0.00417 L 0.53767 0.00417 " pathEditMode="relative" ptsTypes="AAAAAAAAAAA">
                                      <p:cBhvr>
                                        <p:cTn id="15" dur="2000" fill="hold"/>
                                        <p:tgtEl>
                                          <p:spTgt spid="69"/>
                                        </p:tgtEl>
                                        <p:attrNameLst>
                                          <p:attrName>ppt_x</p:attrName>
                                          <p:attrName>ppt_y</p:attrName>
                                        </p:attrNameLst>
                                      </p:cBhvr>
                                    </p:animMotion>
                                  </p:childTnLst>
                                </p:cTn>
                              </p:par>
                            </p:childTnLst>
                          </p:cTn>
                        </p:par>
                      </p:childTnLst>
                    </p:cTn>
                  </p:par>
                  <p:par>
                    <p:cTn id="16" fill="hold">
                      <p:stCondLst>
                        <p:cond delay="indefinite"/>
                      </p:stCondLst>
                      <p:childTnLst>
                        <p:par>
                          <p:cTn id="17" fill="hold">
                            <p:stCondLst>
                              <p:cond delay="0"/>
                            </p:stCondLst>
                            <p:childTnLst>
                              <p:par>
                                <p:cTn id="18" presetID="8" presetClass="emph" presetSubtype="0" fill="hold" nodeType="clickEffect">
                                  <p:stCondLst>
                                    <p:cond delay="0"/>
                                  </p:stCondLst>
                                  <p:childTnLst>
                                    <p:animRot by="10800000">
                                      <p:cBhvr>
                                        <p:cTn id="19" dur="500" fill="hold"/>
                                        <p:tgtEl>
                                          <p:spTgt spid="69"/>
                                        </p:tgtEl>
                                        <p:attrNameLst>
                                          <p:attrName>r</p:attrName>
                                        </p:attrNameLst>
                                      </p:cBhvr>
                                    </p:animRot>
                                  </p:childTnLst>
                                </p:cTn>
                              </p:par>
                              <p:par>
                                <p:cTn id="20" presetID="0" presetClass="path" presetSubtype="0" accel="50000" decel="50000" fill="hold" nodeType="withEffect">
                                  <p:stCondLst>
                                    <p:cond delay="0"/>
                                  </p:stCondLst>
                                  <p:childTnLst>
                                    <p:animMotion origin="layout" path="M 0.53767 0.00394 L 0.41441 0.00579 L 0.4059 -0.02199 L 0.36441 -0.04792 L 0.29375 -0.06412 L 0.22552 -0.06088 L 0.16093 -0.04468 L 0.12187 -0.01875 L 0.11944 0.00231 L -0.00122 0.00394 " pathEditMode="relative" ptsTypes="AAAAAAAAAA">
                                      <p:cBhvr>
                                        <p:cTn id="21" dur="2000" fill="hold"/>
                                        <p:tgtEl>
                                          <p:spTgt spid="69"/>
                                        </p:tgtEl>
                                        <p:attrNameLst>
                                          <p:attrName>ppt_x</p:attrName>
                                          <p:attrName>ppt_y</p:attrName>
                                        </p:attrNameLst>
                                      </p:cBhvr>
                                    </p:animMotion>
                                  </p:childTnLst>
                                </p:cTn>
                              </p:par>
                            </p:childTnLst>
                          </p:cTn>
                        </p:par>
                        <p:par>
                          <p:cTn id="22" fill="hold">
                            <p:stCondLst>
                              <p:cond delay="2000"/>
                            </p:stCondLst>
                            <p:childTnLst>
                              <p:par>
                                <p:cTn id="23" presetID="53" presetClass="exit" presetSubtype="32" fill="hold" nodeType="afterEffect">
                                  <p:stCondLst>
                                    <p:cond delay="0"/>
                                  </p:stCondLst>
                                  <p:childTnLst>
                                    <p:anim calcmode="lin" valueType="num">
                                      <p:cBhvr>
                                        <p:cTn id="24" dur="500"/>
                                        <p:tgtEl>
                                          <p:spTgt spid="69"/>
                                        </p:tgtEl>
                                        <p:attrNameLst>
                                          <p:attrName>ppt_w</p:attrName>
                                        </p:attrNameLst>
                                      </p:cBhvr>
                                      <p:tavLst>
                                        <p:tav tm="0">
                                          <p:val>
                                            <p:strVal val="ppt_w"/>
                                          </p:val>
                                        </p:tav>
                                        <p:tav tm="100000">
                                          <p:val>
                                            <p:fltVal val="0"/>
                                          </p:val>
                                        </p:tav>
                                      </p:tavLst>
                                    </p:anim>
                                    <p:anim calcmode="lin" valueType="num">
                                      <p:cBhvr>
                                        <p:cTn id="25" dur="500"/>
                                        <p:tgtEl>
                                          <p:spTgt spid="69"/>
                                        </p:tgtEl>
                                        <p:attrNameLst>
                                          <p:attrName>ppt_h</p:attrName>
                                        </p:attrNameLst>
                                      </p:cBhvr>
                                      <p:tavLst>
                                        <p:tav tm="0">
                                          <p:val>
                                            <p:strVal val="ppt_h"/>
                                          </p:val>
                                        </p:tav>
                                        <p:tav tm="100000">
                                          <p:val>
                                            <p:fltVal val="0"/>
                                          </p:val>
                                        </p:tav>
                                      </p:tavLst>
                                    </p:anim>
                                    <p:animEffect transition="out" filter="fade">
                                      <p:cBhvr>
                                        <p:cTn id="26" dur="500"/>
                                        <p:tgtEl>
                                          <p:spTgt spid="69"/>
                                        </p:tgtEl>
                                      </p:cBhvr>
                                    </p:animEffect>
                                    <p:set>
                                      <p:cBhvr>
                                        <p:cTn id="27" dur="1" fill="hold">
                                          <p:stCondLst>
                                            <p:cond delay="499"/>
                                          </p:stCondLst>
                                        </p:cTn>
                                        <p:tgtEl>
                                          <p:spTgt spid="6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4D9D651-A1BB-B94D-B430-512B5CCDCD01}"/>
              </a:ext>
            </a:extLst>
          </p:cNvPr>
          <p:cNvSpPr txBox="1"/>
          <p:nvPr/>
        </p:nvSpPr>
        <p:spPr>
          <a:xfrm>
            <a:off x="839198" y="878306"/>
            <a:ext cx="7465595"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Foraging </a:t>
            </a:r>
            <a:r>
              <a:rPr lang="en-US" sz="2400" b="1" dirty="0" err="1">
                <a:latin typeface="Times New Roman" panose="02020603050405020304" pitchFamily="18" charset="0"/>
                <a:cs typeface="Times New Roman" panose="02020603050405020304" pitchFamily="18" charset="0"/>
              </a:rPr>
              <a:t>Behaviour</a:t>
            </a:r>
            <a:r>
              <a:rPr lang="en-US" sz="2400" b="1" dirty="0">
                <a:latin typeface="Times New Roman" panose="02020603050405020304" pitchFamily="18" charset="0"/>
                <a:cs typeface="Times New Roman" panose="02020603050405020304" pitchFamily="18" charset="0"/>
              </a:rPr>
              <a:t> of Ants</a:t>
            </a:r>
            <a:endParaRPr lang="en-US" sz="4000" b="1" dirty="0">
              <a:latin typeface="Times New Roman" panose="02020603050405020304" pitchFamily="18" charset="0"/>
              <a:cs typeface="Times New Roman" panose="02020603050405020304" pitchFamily="18" charset="0"/>
            </a:endParaRPr>
          </a:p>
        </p:txBody>
      </p:sp>
      <p:grpSp>
        <p:nvGrpSpPr>
          <p:cNvPr id="61" name="Group 60">
            <a:extLst>
              <a:ext uri="{FF2B5EF4-FFF2-40B4-BE49-F238E27FC236}">
                <a16:creationId xmlns:a16="http://schemas.microsoft.com/office/drawing/2014/main" id="{E1D4E8B5-198D-2744-9987-85FB0CDFE52A}"/>
              </a:ext>
            </a:extLst>
          </p:cNvPr>
          <p:cNvGrpSpPr/>
          <p:nvPr/>
        </p:nvGrpSpPr>
        <p:grpSpPr>
          <a:xfrm>
            <a:off x="1963845" y="2050233"/>
            <a:ext cx="5216299" cy="2757534"/>
            <a:chOff x="1881768" y="2030984"/>
            <a:chExt cx="5216299" cy="2757534"/>
          </a:xfrm>
        </p:grpSpPr>
        <p:sp>
          <p:nvSpPr>
            <p:cNvPr id="4" name="Oval 3">
              <a:extLst>
                <a:ext uri="{FF2B5EF4-FFF2-40B4-BE49-F238E27FC236}">
                  <a16:creationId xmlns:a16="http://schemas.microsoft.com/office/drawing/2014/main" id="{E1EAA62D-C955-B04C-959F-79CE65E3E7C5}"/>
                </a:ext>
              </a:extLst>
            </p:cNvPr>
            <p:cNvSpPr/>
            <p:nvPr/>
          </p:nvSpPr>
          <p:spPr>
            <a:xfrm>
              <a:off x="1881768" y="3300760"/>
              <a:ext cx="268625" cy="268625"/>
            </a:xfrm>
            <a:prstGeom prst="ellipse">
              <a:avLst/>
            </a:prstGeom>
            <a:solidFill>
              <a:schemeClr val="accent6"/>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A315D96C-E5E8-AF46-AC53-4A7AFC556E42}"/>
                </a:ext>
              </a:extLst>
            </p:cNvPr>
            <p:cNvSpPr/>
            <p:nvPr/>
          </p:nvSpPr>
          <p:spPr>
            <a:xfrm>
              <a:off x="3071731" y="3361844"/>
              <a:ext cx="134312" cy="134312"/>
            </a:xfrm>
            <a:prstGeom prst="ellipse">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F9DC4484-38EC-C04B-A98E-61DE2F1569B2}"/>
                </a:ext>
              </a:extLst>
            </p:cNvPr>
            <p:cNvSpPr/>
            <p:nvPr/>
          </p:nvSpPr>
          <p:spPr>
            <a:xfrm>
              <a:off x="6829442" y="3294687"/>
              <a:ext cx="268625" cy="268625"/>
            </a:xfrm>
            <a:prstGeom prst="ellipse">
              <a:avLst/>
            </a:prstGeom>
            <a:solidFill>
              <a:srgbClr val="FFC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48ABEA36-8286-834B-85C8-A4DDCF02FF90}"/>
                </a:ext>
              </a:extLst>
            </p:cNvPr>
            <p:cNvSpPr/>
            <p:nvPr/>
          </p:nvSpPr>
          <p:spPr>
            <a:xfrm>
              <a:off x="5773792" y="3361844"/>
              <a:ext cx="134312" cy="134312"/>
            </a:xfrm>
            <a:prstGeom prst="ellipse">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841E1FB8-24DC-D548-A9C8-E6668C8240B3}"/>
                </a:ext>
              </a:extLst>
            </p:cNvPr>
            <p:cNvCxnSpPr>
              <a:cxnSpLocks/>
              <a:stCxn id="4" idx="6"/>
              <a:endCxn id="8" idx="2"/>
            </p:cNvCxnSpPr>
            <p:nvPr/>
          </p:nvCxnSpPr>
          <p:spPr>
            <a:xfrm flipV="1">
              <a:off x="2150393" y="3429000"/>
              <a:ext cx="921338" cy="6073"/>
            </a:xfrm>
            <a:prstGeom prst="line">
              <a:avLst/>
            </a:prstGeom>
            <a:ln w="25400">
              <a:solidFill>
                <a:schemeClr val="dk1"/>
              </a:solidFill>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25067EDE-334D-0449-BFB0-5B7D72DE2EA4}"/>
                </a:ext>
              </a:extLst>
            </p:cNvPr>
            <p:cNvCxnSpPr>
              <a:cxnSpLocks/>
              <a:stCxn id="11" idx="6"/>
              <a:endCxn id="10" idx="2"/>
            </p:cNvCxnSpPr>
            <p:nvPr/>
          </p:nvCxnSpPr>
          <p:spPr>
            <a:xfrm>
              <a:off x="5908104" y="3429000"/>
              <a:ext cx="921338" cy="0"/>
            </a:xfrm>
            <a:prstGeom prst="line">
              <a:avLst/>
            </a:prstGeom>
            <a:ln w="25400">
              <a:solidFill>
                <a:schemeClr val="dk1"/>
              </a:solidFill>
            </a:ln>
          </p:spPr>
          <p:style>
            <a:lnRef idx="1">
              <a:schemeClr val="dk1"/>
            </a:lnRef>
            <a:fillRef idx="0">
              <a:schemeClr val="dk1"/>
            </a:fillRef>
            <a:effectRef idx="0">
              <a:schemeClr val="dk1"/>
            </a:effectRef>
            <a:fontRef idx="minor">
              <a:schemeClr val="tx1"/>
            </a:fontRef>
          </p:style>
        </p:cxnSp>
        <p:sp>
          <p:nvSpPr>
            <p:cNvPr id="58" name="Arc 57">
              <a:extLst>
                <a:ext uri="{FF2B5EF4-FFF2-40B4-BE49-F238E27FC236}">
                  <a16:creationId xmlns:a16="http://schemas.microsoft.com/office/drawing/2014/main" id="{736D27E5-AAE6-414B-8017-840C4EE0E28B}"/>
                </a:ext>
              </a:extLst>
            </p:cNvPr>
            <p:cNvSpPr/>
            <p:nvPr/>
          </p:nvSpPr>
          <p:spPr>
            <a:xfrm>
              <a:off x="3116696" y="2971799"/>
              <a:ext cx="2734529" cy="875904"/>
            </a:xfrm>
            <a:prstGeom prst="arc">
              <a:avLst>
                <a:gd name="adj1" fmla="val 10905290"/>
                <a:gd name="adj2" fmla="val 19719"/>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9" name="Arc 58">
              <a:extLst>
                <a:ext uri="{FF2B5EF4-FFF2-40B4-BE49-F238E27FC236}">
                  <a16:creationId xmlns:a16="http://schemas.microsoft.com/office/drawing/2014/main" id="{0A28D1FB-7668-6D47-8C58-B311AB5EB605}"/>
                </a:ext>
              </a:extLst>
            </p:cNvPr>
            <p:cNvSpPr/>
            <p:nvPr/>
          </p:nvSpPr>
          <p:spPr>
            <a:xfrm flipV="1">
              <a:off x="3127736" y="2030984"/>
              <a:ext cx="2734529" cy="2757534"/>
            </a:xfrm>
            <a:prstGeom prst="arc">
              <a:avLst>
                <a:gd name="adj1" fmla="val 10905290"/>
                <a:gd name="adj2" fmla="val 19719"/>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sp>
        <p:nvSpPr>
          <p:cNvPr id="62" name="TextBox 61">
            <a:extLst>
              <a:ext uri="{FF2B5EF4-FFF2-40B4-BE49-F238E27FC236}">
                <a16:creationId xmlns:a16="http://schemas.microsoft.com/office/drawing/2014/main" id="{09815BE8-A377-6544-B327-3EC76C1FC235}"/>
              </a:ext>
            </a:extLst>
          </p:cNvPr>
          <p:cNvSpPr txBox="1"/>
          <p:nvPr/>
        </p:nvSpPr>
        <p:spPr>
          <a:xfrm>
            <a:off x="1665987" y="3655790"/>
            <a:ext cx="864339" cy="646331"/>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Ant</a:t>
            </a:r>
          </a:p>
          <a:p>
            <a:pPr algn="ctr"/>
            <a:r>
              <a:rPr lang="en-US" dirty="0">
                <a:latin typeface="Times New Roman" panose="02020603050405020304" pitchFamily="18" charset="0"/>
                <a:cs typeface="Times New Roman" panose="02020603050405020304" pitchFamily="18" charset="0"/>
              </a:rPr>
              <a:t>Colony</a:t>
            </a:r>
          </a:p>
        </p:txBody>
      </p:sp>
      <p:sp>
        <p:nvSpPr>
          <p:cNvPr id="63" name="TextBox 62">
            <a:extLst>
              <a:ext uri="{FF2B5EF4-FFF2-40B4-BE49-F238E27FC236}">
                <a16:creationId xmlns:a16="http://schemas.microsoft.com/office/drawing/2014/main" id="{4C263769-169E-174F-9461-2D47899898E9}"/>
              </a:ext>
            </a:extLst>
          </p:cNvPr>
          <p:cNvSpPr txBox="1"/>
          <p:nvPr/>
        </p:nvSpPr>
        <p:spPr>
          <a:xfrm>
            <a:off x="6632897" y="3502941"/>
            <a:ext cx="825867" cy="646331"/>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Food</a:t>
            </a:r>
          </a:p>
          <a:p>
            <a:r>
              <a:rPr lang="en-US" dirty="0">
                <a:latin typeface="Times New Roman" panose="02020603050405020304" pitchFamily="18" charset="0"/>
                <a:cs typeface="Times New Roman" panose="02020603050405020304" pitchFamily="18" charset="0"/>
              </a:rPr>
              <a:t>Source</a:t>
            </a:r>
          </a:p>
        </p:txBody>
      </p:sp>
      <p:pic>
        <p:nvPicPr>
          <p:cNvPr id="69" name="Picture 68" descr="Shape&#10;&#10;Description automatically generated with low confidence">
            <a:extLst>
              <a:ext uri="{FF2B5EF4-FFF2-40B4-BE49-F238E27FC236}">
                <a16:creationId xmlns:a16="http://schemas.microsoft.com/office/drawing/2014/main" id="{E919298C-F17F-F54F-A507-00FFC85FB2A2}"/>
              </a:ext>
            </a:extLst>
          </p:cNvPr>
          <p:cNvPicPr>
            <a:picLocks noChangeAspect="1"/>
          </p:cNvPicPr>
          <p:nvPr/>
        </p:nvPicPr>
        <p:blipFill>
          <a:blip r:embed="rId3"/>
          <a:stretch>
            <a:fillRect/>
          </a:stretch>
        </p:blipFill>
        <p:spPr>
          <a:xfrm rot="5400000">
            <a:off x="1872658" y="3071248"/>
            <a:ext cx="516983" cy="715504"/>
          </a:xfrm>
          <a:prstGeom prst="rect">
            <a:avLst/>
          </a:prstGeom>
          <a:noFill/>
          <a:effectLst>
            <a:glow rad="139435">
              <a:schemeClr val="bg1">
                <a:alpha val="44000"/>
              </a:schemeClr>
            </a:glow>
          </a:effectLst>
        </p:spPr>
      </p:pic>
      <p:sp>
        <p:nvSpPr>
          <p:cNvPr id="17" name="TextBox 16">
            <a:extLst>
              <a:ext uri="{FF2B5EF4-FFF2-40B4-BE49-F238E27FC236}">
                <a16:creationId xmlns:a16="http://schemas.microsoft.com/office/drawing/2014/main" id="{D403C4F3-2F03-D24A-9F1B-E5E08E30951C}"/>
              </a:ext>
            </a:extLst>
          </p:cNvPr>
          <p:cNvSpPr txBox="1"/>
          <p:nvPr/>
        </p:nvSpPr>
        <p:spPr>
          <a:xfrm>
            <a:off x="4390348" y="2559960"/>
            <a:ext cx="351378" cy="369332"/>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A</a:t>
            </a:r>
          </a:p>
        </p:txBody>
      </p:sp>
      <p:sp>
        <p:nvSpPr>
          <p:cNvPr id="18" name="TextBox 17">
            <a:extLst>
              <a:ext uri="{FF2B5EF4-FFF2-40B4-BE49-F238E27FC236}">
                <a16:creationId xmlns:a16="http://schemas.microsoft.com/office/drawing/2014/main" id="{A1854090-1372-7C45-AC6D-CD5E86661147}"/>
              </a:ext>
            </a:extLst>
          </p:cNvPr>
          <p:cNvSpPr txBox="1"/>
          <p:nvPr/>
        </p:nvSpPr>
        <p:spPr>
          <a:xfrm>
            <a:off x="4407799" y="4880304"/>
            <a:ext cx="338555" cy="369332"/>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B</a:t>
            </a:r>
          </a:p>
        </p:txBody>
      </p:sp>
      <p:sp>
        <p:nvSpPr>
          <p:cNvPr id="2" name="TextBox 1">
            <a:extLst>
              <a:ext uri="{FF2B5EF4-FFF2-40B4-BE49-F238E27FC236}">
                <a16:creationId xmlns:a16="http://schemas.microsoft.com/office/drawing/2014/main" id="{F254C4DA-9EC8-494D-B882-C20E1C31385B}"/>
              </a:ext>
            </a:extLst>
          </p:cNvPr>
          <p:cNvSpPr txBox="1"/>
          <p:nvPr/>
        </p:nvSpPr>
        <p:spPr>
          <a:xfrm>
            <a:off x="4165600" y="2264229"/>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240424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p:cTn id="7" dur="500" fill="hold"/>
                                        <p:tgtEl>
                                          <p:spTgt spid="69"/>
                                        </p:tgtEl>
                                        <p:attrNameLst>
                                          <p:attrName>ppt_w</p:attrName>
                                        </p:attrNameLst>
                                      </p:cBhvr>
                                      <p:tavLst>
                                        <p:tav tm="0">
                                          <p:val>
                                            <p:fltVal val="0"/>
                                          </p:val>
                                        </p:tav>
                                        <p:tav tm="100000">
                                          <p:val>
                                            <p:strVal val="#ppt_w"/>
                                          </p:val>
                                        </p:tav>
                                      </p:tavLst>
                                    </p:anim>
                                    <p:anim calcmode="lin" valueType="num">
                                      <p:cBhvr>
                                        <p:cTn id="8" dur="500" fill="hold"/>
                                        <p:tgtEl>
                                          <p:spTgt spid="69"/>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0" presetClass="path" presetSubtype="0" accel="50000" decel="50000" fill="hold" nodeType="afterEffect">
                                  <p:stCondLst>
                                    <p:cond delay="0"/>
                                  </p:stCondLst>
                                  <p:childTnLst>
                                    <p:animMotion origin="layout" path="M -0.00243 0.00278 L 0.11944 0.00232 " pathEditMode="relative" rAng="0" ptsTypes="AA">
                                      <p:cBhvr>
                                        <p:cTn id="11" dur="2000" fill="hold"/>
                                        <p:tgtEl>
                                          <p:spTgt spid="69"/>
                                        </p:tgtEl>
                                        <p:attrNameLst>
                                          <p:attrName>ppt_x</p:attrName>
                                          <p:attrName>ppt_y</p:attrName>
                                        </p:attrNameLst>
                                      </p:cBhvr>
                                      <p:rCtr x="6024" y="-69"/>
                                    </p:animMotion>
                                  </p:childTnLst>
                                </p:cTn>
                              </p:par>
                            </p:childTnLst>
                          </p:cTn>
                        </p:par>
                        <p:par>
                          <p:cTn id="12" fill="hold">
                            <p:stCondLst>
                              <p:cond delay="2500"/>
                            </p:stCondLst>
                            <p:childTnLst>
                              <p:par>
                                <p:cTn id="13" presetID="0" presetClass="path" presetSubtype="0" accel="50000" decel="50000" fill="hold" nodeType="afterEffect">
                                  <p:stCondLst>
                                    <p:cond delay="0"/>
                                  </p:stCondLst>
                                  <p:childTnLst>
                                    <p:animMotion origin="layout" path="M 0.12066 0.00255 L 0.12066 0.04306 L 0.1401 0.10648 L 0.17291 0.15856 L 0.2217 0.19421 L 0.28889 0.20417 L 0.35225 0.16991 L 0.38645 0.12106 L 0.41198 0.0625 L 0.41562 0.00417 L 0.5401 0.00255 " pathEditMode="relative" ptsTypes="AAAAAAAAAAA">
                                      <p:cBhvr>
                                        <p:cTn id="14" dur="4000" fill="hold"/>
                                        <p:tgtEl>
                                          <p:spTgt spid="69"/>
                                        </p:tgtEl>
                                        <p:attrNameLst>
                                          <p:attrName>ppt_x</p:attrName>
                                          <p:attrName>ppt_y</p:attrName>
                                        </p:attrNameLst>
                                      </p:cBhvr>
                                    </p:animMotion>
                                  </p:childTnLst>
                                </p:cTn>
                              </p:par>
                            </p:childTnLst>
                          </p:cTn>
                        </p:par>
                        <p:par>
                          <p:cTn id="15" fill="hold">
                            <p:stCondLst>
                              <p:cond delay="6500"/>
                            </p:stCondLst>
                            <p:childTnLst>
                              <p:par>
                                <p:cTn id="16" presetID="8" presetClass="emph" presetSubtype="0" fill="hold" nodeType="afterEffect">
                                  <p:stCondLst>
                                    <p:cond delay="0"/>
                                  </p:stCondLst>
                                  <p:childTnLst>
                                    <p:animRot by="10800000">
                                      <p:cBhvr>
                                        <p:cTn id="17" dur="500" fill="hold"/>
                                        <p:tgtEl>
                                          <p:spTgt spid="69"/>
                                        </p:tgtEl>
                                        <p:attrNameLst>
                                          <p:attrName>r</p:attrName>
                                        </p:attrNameLst>
                                      </p:cBhvr>
                                    </p:animRot>
                                  </p:childTnLst>
                                </p:cTn>
                              </p:par>
                            </p:childTnLst>
                          </p:cTn>
                        </p:par>
                        <p:par>
                          <p:cTn id="18" fill="hold">
                            <p:stCondLst>
                              <p:cond delay="7000"/>
                            </p:stCondLst>
                            <p:childTnLst>
                              <p:par>
                                <p:cTn id="19" presetID="0" presetClass="path" presetSubtype="0" accel="50000" decel="50000" fill="hold" nodeType="afterEffect">
                                  <p:stCondLst>
                                    <p:cond delay="0"/>
                                  </p:stCondLst>
                                  <p:childTnLst>
                                    <p:animMotion origin="layout" path="M 0.5401 0.00255 L 0.41562 0.00417 L 0.41562 0.04306 L 0.39739 0.1 L 0.36319 0.15694 L 0.31927 0.18773 L 0.27916 0.20093 L 0.22187 0.19259 L 0.17187 0.15694 L 0.14132 0.10486 L 0.12552 0.06921 L 0.11823 0.00741 L 0.00243 0.00417 " pathEditMode="relative" ptsTypes="AAAAAAAAAAAAA">
                                      <p:cBhvr>
                                        <p:cTn id="20" dur="2000" fill="hold"/>
                                        <p:tgtEl>
                                          <p:spTgt spid="69"/>
                                        </p:tgtEl>
                                        <p:attrNameLst>
                                          <p:attrName>ppt_x</p:attrName>
                                          <p:attrName>ppt_y</p:attrName>
                                        </p:attrNameLst>
                                      </p:cBhvr>
                                    </p:animMotion>
                                  </p:childTnLst>
                                </p:cTn>
                              </p:par>
                            </p:childTnLst>
                          </p:cTn>
                        </p:par>
                        <p:par>
                          <p:cTn id="21" fill="hold">
                            <p:stCondLst>
                              <p:cond delay="9000"/>
                            </p:stCondLst>
                            <p:childTnLst>
                              <p:par>
                                <p:cTn id="22" presetID="53" presetClass="exit" presetSubtype="32" fill="hold" nodeType="afterEffect">
                                  <p:stCondLst>
                                    <p:cond delay="0"/>
                                  </p:stCondLst>
                                  <p:childTnLst>
                                    <p:anim calcmode="lin" valueType="num">
                                      <p:cBhvr>
                                        <p:cTn id="23" dur="500"/>
                                        <p:tgtEl>
                                          <p:spTgt spid="69"/>
                                        </p:tgtEl>
                                        <p:attrNameLst>
                                          <p:attrName>ppt_w</p:attrName>
                                        </p:attrNameLst>
                                      </p:cBhvr>
                                      <p:tavLst>
                                        <p:tav tm="0">
                                          <p:val>
                                            <p:strVal val="ppt_w"/>
                                          </p:val>
                                        </p:tav>
                                        <p:tav tm="100000">
                                          <p:val>
                                            <p:fltVal val="0"/>
                                          </p:val>
                                        </p:tav>
                                      </p:tavLst>
                                    </p:anim>
                                    <p:anim calcmode="lin" valueType="num">
                                      <p:cBhvr>
                                        <p:cTn id="24" dur="500"/>
                                        <p:tgtEl>
                                          <p:spTgt spid="69"/>
                                        </p:tgtEl>
                                        <p:attrNameLst>
                                          <p:attrName>ppt_h</p:attrName>
                                        </p:attrNameLst>
                                      </p:cBhvr>
                                      <p:tavLst>
                                        <p:tav tm="0">
                                          <p:val>
                                            <p:strVal val="ppt_h"/>
                                          </p:val>
                                        </p:tav>
                                        <p:tav tm="100000">
                                          <p:val>
                                            <p:fltVal val="0"/>
                                          </p:val>
                                        </p:tav>
                                      </p:tavLst>
                                    </p:anim>
                                    <p:animEffect transition="out" filter="fade">
                                      <p:cBhvr>
                                        <p:cTn id="25" dur="500"/>
                                        <p:tgtEl>
                                          <p:spTgt spid="69"/>
                                        </p:tgtEl>
                                      </p:cBhvr>
                                    </p:animEffect>
                                    <p:set>
                                      <p:cBhvr>
                                        <p:cTn id="26" dur="1" fill="hold">
                                          <p:stCondLst>
                                            <p:cond delay="499"/>
                                          </p:stCondLst>
                                        </p:cTn>
                                        <p:tgtEl>
                                          <p:spTgt spid="6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4D9D651-A1BB-B94D-B430-512B5CCDCD01}"/>
              </a:ext>
            </a:extLst>
          </p:cNvPr>
          <p:cNvSpPr txBox="1"/>
          <p:nvPr/>
        </p:nvSpPr>
        <p:spPr>
          <a:xfrm>
            <a:off x="839198" y="878306"/>
            <a:ext cx="7465595"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Foraging </a:t>
            </a:r>
            <a:r>
              <a:rPr lang="en-US" sz="2400" b="1" dirty="0" err="1">
                <a:latin typeface="Times New Roman" panose="02020603050405020304" pitchFamily="18" charset="0"/>
                <a:cs typeface="Times New Roman" panose="02020603050405020304" pitchFamily="18" charset="0"/>
              </a:rPr>
              <a:t>Behaviour</a:t>
            </a:r>
            <a:r>
              <a:rPr lang="en-US" sz="2400" b="1" dirty="0">
                <a:latin typeface="Times New Roman" panose="02020603050405020304" pitchFamily="18" charset="0"/>
                <a:cs typeface="Times New Roman" panose="02020603050405020304" pitchFamily="18" charset="0"/>
              </a:rPr>
              <a:t> of Ants</a:t>
            </a:r>
            <a:endParaRPr lang="en-US" sz="4000" b="1" dirty="0">
              <a:latin typeface="Times New Roman" panose="02020603050405020304" pitchFamily="18" charset="0"/>
              <a:cs typeface="Times New Roman" panose="02020603050405020304" pitchFamily="18" charset="0"/>
            </a:endParaRPr>
          </a:p>
        </p:txBody>
      </p:sp>
      <p:cxnSp>
        <p:nvCxnSpPr>
          <p:cNvPr id="13" name="Straight Connector 12">
            <a:extLst>
              <a:ext uri="{FF2B5EF4-FFF2-40B4-BE49-F238E27FC236}">
                <a16:creationId xmlns:a16="http://schemas.microsoft.com/office/drawing/2014/main" id="{841E1FB8-24DC-D548-A9C8-E6668C8240B3}"/>
              </a:ext>
            </a:extLst>
          </p:cNvPr>
          <p:cNvCxnSpPr>
            <a:cxnSpLocks/>
            <a:stCxn id="4" idx="6"/>
            <a:endCxn id="8" idx="2"/>
          </p:cNvCxnSpPr>
          <p:nvPr/>
        </p:nvCxnSpPr>
        <p:spPr>
          <a:xfrm flipV="1">
            <a:off x="2232470" y="3448249"/>
            <a:ext cx="921338" cy="6073"/>
          </a:xfrm>
          <a:prstGeom prst="line">
            <a:avLst/>
          </a:prstGeom>
          <a:ln w="25400">
            <a:solidFill>
              <a:schemeClr val="dk1"/>
            </a:solidFill>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25067EDE-334D-0449-BFB0-5B7D72DE2EA4}"/>
              </a:ext>
            </a:extLst>
          </p:cNvPr>
          <p:cNvCxnSpPr>
            <a:cxnSpLocks/>
            <a:stCxn id="11" idx="6"/>
            <a:endCxn id="10" idx="2"/>
          </p:cNvCxnSpPr>
          <p:nvPr/>
        </p:nvCxnSpPr>
        <p:spPr>
          <a:xfrm>
            <a:off x="5990181" y="3448249"/>
            <a:ext cx="921338" cy="0"/>
          </a:xfrm>
          <a:prstGeom prst="line">
            <a:avLst/>
          </a:prstGeom>
          <a:ln w="25400">
            <a:solidFill>
              <a:schemeClr val="dk1"/>
            </a:solidFill>
          </a:ln>
        </p:spPr>
        <p:style>
          <a:lnRef idx="1">
            <a:schemeClr val="dk1"/>
          </a:lnRef>
          <a:fillRef idx="0">
            <a:schemeClr val="dk1"/>
          </a:fillRef>
          <a:effectRef idx="0">
            <a:schemeClr val="dk1"/>
          </a:effectRef>
          <a:fontRef idx="minor">
            <a:schemeClr val="tx1"/>
          </a:fontRef>
        </p:style>
      </p:cxnSp>
      <p:sp>
        <p:nvSpPr>
          <p:cNvPr id="58" name="Arc 57">
            <a:extLst>
              <a:ext uri="{FF2B5EF4-FFF2-40B4-BE49-F238E27FC236}">
                <a16:creationId xmlns:a16="http://schemas.microsoft.com/office/drawing/2014/main" id="{736D27E5-AAE6-414B-8017-840C4EE0E28B}"/>
              </a:ext>
            </a:extLst>
          </p:cNvPr>
          <p:cNvSpPr/>
          <p:nvPr/>
        </p:nvSpPr>
        <p:spPr>
          <a:xfrm>
            <a:off x="3198773" y="2991048"/>
            <a:ext cx="2734529" cy="875904"/>
          </a:xfrm>
          <a:prstGeom prst="arc">
            <a:avLst>
              <a:gd name="adj1" fmla="val 10905290"/>
              <a:gd name="adj2" fmla="val 19719"/>
            </a:avLst>
          </a:prstGeom>
          <a:ln w="25400">
            <a:solidFill>
              <a:schemeClr val="tx1"/>
            </a:solidFill>
          </a:ln>
          <a:effectLst>
            <a:glow>
              <a:srgbClr val="FF0000"/>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9" name="Arc 58">
            <a:extLst>
              <a:ext uri="{FF2B5EF4-FFF2-40B4-BE49-F238E27FC236}">
                <a16:creationId xmlns:a16="http://schemas.microsoft.com/office/drawing/2014/main" id="{0A28D1FB-7668-6D47-8C58-B311AB5EB605}"/>
              </a:ext>
            </a:extLst>
          </p:cNvPr>
          <p:cNvSpPr/>
          <p:nvPr/>
        </p:nvSpPr>
        <p:spPr>
          <a:xfrm flipV="1">
            <a:off x="3209813" y="2050233"/>
            <a:ext cx="2734529" cy="2757534"/>
          </a:xfrm>
          <a:prstGeom prst="arc">
            <a:avLst>
              <a:gd name="adj1" fmla="val 10905290"/>
              <a:gd name="adj2" fmla="val 19719"/>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2" name="TextBox 61">
            <a:extLst>
              <a:ext uri="{FF2B5EF4-FFF2-40B4-BE49-F238E27FC236}">
                <a16:creationId xmlns:a16="http://schemas.microsoft.com/office/drawing/2014/main" id="{09815BE8-A377-6544-B327-3EC76C1FC235}"/>
              </a:ext>
            </a:extLst>
          </p:cNvPr>
          <p:cNvSpPr txBox="1"/>
          <p:nvPr/>
        </p:nvSpPr>
        <p:spPr>
          <a:xfrm>
            <a:off x="1665987" y="3655790"/>
            <a:ext cx="864339" cy="646331"/>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Ant</a:t>
            </a:r>
          </a:p>
          <a:p>
            <a:pPr algn="ctr"/>
            <a:r>
              <a:rPr lang="en-US" dirty="0">
                <a:latin typeface="Times New Roman" panose="02020603050405020304" pitchFamily="18" charset="0"/>
                <a:cs typeface="Times New Roman" panose="02020603050405020304" pitchFamily="18" charset="0"/>
              </a:rPr>
              <a:t>Colony</a:t>
            </a:r>
          </a:p>
        </p:txBody>
      </p:sp>
      <p:sp>
        <p:nvSpPr>
          <p:cNvPr id="63" name="TextBox 62">
            <a:extLst>
              <a:ext uri="{FF2B5EF4-FFF2-40B4-BE49-F238E27FC236}">
                <a16:creationId xmlns:a16="http://schemas.microsoft.com/office/drawing/2014/main" id="{4C263769-169E-174F-9461-2D47899898E9}"/>
              </a:ext>
            </a:extLst>
          </p:cNvPr>
          <p:cNvSpPr txBox="1"/>
          <p:nvPr/>
        </p:nvSpPr>
        <p:spPr>
          <a:xfrm>
            <a:off x="6632897" y="3502941"/>
            <a:ext cx="825867" cy="646331"/>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Food</a:t>
            </a:r>
          </a:p>
          <a:p>
            <a:r>
              <a:rPr lang="en-US" dirty="0">
                <a:latin typeface="Times New Roman" panose="02020603050405020304" pitchFamily="18" charset="0"/>
                <a:cs typeface="Times New Roman" panose="02020603050405020304" pitchFamily="18" charset="0"/>
              </a:rPr>
              <a:t>Source</a:t>
            </a:r>
          </a:p>
        </p:txBody>
      </p:sp>
      <p:grpSp>
        <p:nvGrpSpPr>
          <p:cNvPr id="2" name="Group 1">
            <a:extLst>
              <a:ext uri="{FF2B5EF4-FFF2-40B4-BE49-F238E27FC236}">
                <a16:creationId xmlns:a16="http://schemas.microsoft.com/office/drawing/2014/main" id="{B28AEE1E-25F0-8D41-8F60-A8B2DE202A34}"/>
              </a:ext>
            </a:extLst>
          </p:cNvPr>
          <p:cNvGrpSpPr/>
          <p:nvPr/>
        </p:nvGrpSpPr>
        <p:grpSpPr>
          <a:xfrm>
            <a:off x="3199245" y="2050233"/>
            <a:ext cx="2745569" cy="2757534"/>
            <a:chOff x="3351173" y="2202633"/>
            <a:chExt cx="2745569" cy="2757534"/>
          </a:xfrm>
        </p:grpSpPr>
        <p:sp>
          <p:nvSpPr>
            <p:cNvPr id="17" name="Arc 16">
              <a:extLst>
                <a:ext uri="{FF2B5EF4-FFF2-40B4-BE49-F238E27FC236}">
                  <a16:creationId xmlns:a16="http://schemas.microsoft.com/office/drawing/2014/main" id="{6CA5FFBB-48B7-C24F-AE90-0F46CF2BBAAD}"/>
                </a:ext>
              </a:extLst>
            </p:cNvPr>
            <p:cNvSpPr/>
            <p:nvPr/>
          </p:nvSpPr>
          <p:spPr>
            <a:xfrm>
              <a:off x="3351173" y="3143448"/>
              <a:ext cx="2734529" cy="875904"/>
            </a:xfrm>
            <a:prstGeom prst="arc">
              <a:avLst>
                <a:gd name="adj1" fmla="val 10905290"/>
                <a:gd name="adj2" fmla="val 19719"/>
              </a:avLst>
            </a:prstGeom>
            <a:ln w="25400">
              <a:solidFill>
                <a:schemeClr val="tx1"/>
              </a:solidFill>
            </a:ln>
            <a:effectLst>
              <a:glow rad="127000">
                <a:srgbClr val="FF0000">
                  <a:alpha val="30000"/>
                </a:srgb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8" name="Arc 17">
              <a:extLst>
                <a:ext uri="{FF2B5EF4-FFF2-40B4-BE49-F238E27FC236}">
                  <a16:creationId xmlns:a16="http://schemas.microsoft.com/office/drawing/2014/main" id="{A77CDF97-5004-294A-8B5C-1B098A0B52E4}"/>
                </a:ext>
              </a:extLst>
            </p:cNvPr>
            <p:cNvSpPr/>
            <p:nvPr/>
          </p:nvSpPr>
          <p:spPr>
            <a:xfrm flipV="1">
              <a:off x="3362213" y="2202633"/>
              <a:ext cx="2734529" cy="2757534"/>
            </a:xfrm>
            <a:prstGeom prst="arc">
              <a:avLst>
                <a:gd name="adj1" fmla="val 10905290"/>
                <a:gd name="adj2" fmla="val 19719"/>
              </a:avLst>
            </a:prstGeom>
            <a:ln w="25400">
              <a:solidFill>
                <a:schemeClr val="tx1"/>
              </a:solidFill>
            </a:ln>
            <a:effectLst>
              <a:glow rad="127000">
                <a:srgbClr val="FF0000">
                  <a:alpha val="15000"/>
                </a:srgb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cxnSp>
        <p:nvCxnSpPr>
          <p:cNvPr id="21" name="Straight Connector 20">
            <a:extLst>
              <a:ext uri="{FF2B5EF4-FFF2-40B4-BE49-F238E27FC236}">
                <a16:creationId xmlns:a16="http://schemas.microsoft.com/office/drawing/2014/main" id="{9CF675E9-8E31-B248-A04F-B8984A320AC0}"/>
              </a:ext>
            </a:extLst>
          </p:cNvPr>
          <p:cNvCxnSpPr>
            <a:cxnSpLocks/>
          </p:cNvCxnSpPr>
          <p:nvPr/>
        </p:nvCxnSpPr>
        <p:spPr>
          <a:xfrm flipV="1">
            <a:off x="2243038" y="3445211"/>
            <a:ext cx="921338" cy="6073"/>
          </a:xfrm>
          <a:prstGeom prst="line">
            <a:avLst/>
          </a:prstGeom>
          <a:ln w="25400">
            <a:solidFill>
              <a:schemeClr val="dk1"/>
            </a:solidFill>
          </a:ln>
          <a:effectLst>
            <a:glow rad="127000">
              <a:srgbClr val="FF0000">
                <a:alpha val="60000"/>
              </a:srgbClr>
            </a:glow>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18B7A530-D60F-F24C-ADFE-9DA929DBE76F}"/>
              </a:ext>
            </a:extLst>
          </p:cNvPr>
          <p:cNvCxnSpPr>
            <a:cxnSpLocks/>
          </p:cNvCxnSpPr>
          <p:nvPr/>
        </p:nvCxnSpPr>
        <p:spPr>
          <a:xfrm flipV="1">
            <a:off x="5990181" y="3442174"/>
            <a:ext cx="921338" cy="6073"/>
          </a:xfrm>
          <a:prstGeom prst="line">
            <a:avLst/>
          </a:prstGeom>
          <a:ln w="25400">
            <a:solidFill>
              <a:schemeClr val="dk1"/>
            </a:solidFill>
          </a:ln>
          <a:effectLst>
            <a:glow rad="127000">
              <a:srgbClr val="FF0000">
                <a:alpha val="60000"/>
              </a:srgbClr>
            </a:glow>
          </a:effectLst>
        </p:spPr>
        <p:style>
          <a:lnRef idx="1">
            <a:schemeClr val="dk1"/>
          </a:lnRef>
          <a:fillRef idx="0">
            <a:schemeClr val="dk1"/>
          </a:fillRef>
          <a:effectRef idx="0">
            <a:schemeClr val="dk1"/>
          </a:effectRef>
          <a:fontRef idx="minor">
            <a:schemeClr val="tx1"/>
          </a:fontRef>
        </p:style>
      </p:cxnSp>
      <p:sp>
        <p:nvSpPr>
          <p:cNvPr id="4" name="Oval 3">
            <a:extLst>
              <a:ext uri="{FF2B5EF4-FFF2-40B4-BE49-F238E27FC236}">
                <a16:creationId xmlns:a16="http://schemas.microsoft.com/office/drawing/2014/main" id="{E1EAA62D-C955-B04C-959F-79CE65E3E7C5}"/>
              </a:ext>
            </a:extLst>
          </p:cNvPr>
          <p:cNvSpPr/>
          <p:nvPr/>
        </p:nvSpPr>
        <p:spPr>
          <a:xfrm>
            <a:off x="1963845" y="3320009"/>
            <a:ext cx="268625" cy="268625"/>
          </a:xfrm>
          <a:prstGeom prst="ellipse">
            <a:avLst/>
          </a:prstGeom>
          <a:solidFill>
            <a:schemeClr val="accent6"/>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F9DC4484-38EC-C04B-A98E-61DE2F1569B2}"/>
              </a:ext>
            </a:extLst>
          </p:cNvPr>
          <p:cNvSpPr/>
          <p:nvPr/>
        </p:nvSpPr>
        <p:spPr>
          <a:xfrm>
            <a:off x="6911519" y="3313936"/>
            <a:ext cx="268625" cy="268625"/>
          </a:xfrm>
          <a:prstGeom prst="ellipse">
            <a:avLst/>
          </a:prstGeom>
          <a:solidFill>
            <a:srgbClr val="FFC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48ABEA36-8286-834B-85C8-A4DDCF02FF90}"/>
              </a:ext>
            </a:extLst>
          </p:cNvPr>
          <p:cNvSpPr/>
          <p:nvPr/>
        </p:nvSpPr>
        <p:spPr>
          <a:xfrm>
            <a:off x="5855869" y="3381093"/>
            <a:ext cx="134312" cy="134312"/>
          </a:xfrm>
          <a:prstGeom prst="ellipse">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A315D96C-E5E8-AF46-AC53-4A7AFC556E42}"/>
              </a:ext>
            </a:extLst>
          </p:cNvPr>
          <p:cNvSpPr/>
          <p:nvPr/>
        </p:nvSpPr>
        <p:spPr>
          <a:xfrm>
            <a:off x="3153808" y="3381093"/>
            <a:ext cx="134312" cy="134312"/>
          </a:xfrm>
          <a:prstGeom prst="ellipse">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D6D2B326-51FC-7147-A589-200F6197699E}"/>
              </a:ext>
            </a:extLst>
          </p:cNvPr>
          <p:cNvSpPr txBox="1"/>
          <p:nvPr/>
        </p:nvSpPr>
        <p:spPr>
          <a:xfrm>
            <a:off x="4390348" y="2559960"/>
            <a:ext cx="351378" cy="369332"/>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A</a:t>
            </a:r>
          </a:p>
        </p:txBody>
      </p:sp>
      <p:sp>
        <p:nvSpPr>
          <p:cNvPr id="23" name="TextBox 22">
            <a:extLst>
              <a:ext uri="{FF2B5EF4-FFF2-40B4-BE49-F238E27FC236}">
                <a16:creationId xmlns:a16="http://schemas.microsoft.com/office/drawing/2014/main" id="{3B3941D1-0B56-FB43-B431-6134E02B9AAA}"/>
              </a:ext>
            </a:extLst>
          </p:cNvPr>
          <p:cNvSpPr txBox="1"/>
          <p:nvPr/>
        </p:nvSpPr>
        <p:spPr>
          <a:xfrm>
            <a:off x="4407799" y="4880304"/>
            <a:ext cx="338555" cy="369332"/>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B</a:t>
            </a:r>
          </a:p>
        </p:txBody>
      </p:sp>
    </p:spTree>
    <p:extLst>
      <p:ext uri="{BB962C8B-B14F-4D97-AF65-F5344CB8AC3E}">
        <p14:creationId xmlns:p14="http://schemas.microsoft.com/office/powerpoint/2010/main" val="2287101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5D270C01-4C4C-464A-811B-6C9C5747F194}"/>
              </a:ext>
            </a:extLst>
          </p:cNvPr>
          <p:cNvGrpSpPr/>
          <p:nvPr/>
        </p:nvGrpSpPr>
        <p:grpSpPr>
          <a:xfrm>
            <a:off x="3199245" y="2050233"/>
            <a:ext cx="2745569" cy="2757534"/>
            <a:chOff x="3351173" y="2202633"/>
            <a:chExt cx="2745569" cy="2757534"/>
          </a:xfrm>
        </p:grpSpPr>
        <p:sp>
          <p:nvSpPr>
            <p:cNvPr id="23" name="Arc 22">
              <a:extLst>
                <a:ext uri="{FF2B5EF4-FFF2-40B4-BE49-F238E27FC236}">
                  <a16:creationId xmlns:a16="http://schemas.microsoft.com/office/drawing/2014/main" id="{E045C598-6D91-E547-B22D-67C5C0A92E58}"/>
                </a:ext>
              </a:extLst>
            </p:cNvPr>
            <p:cNvSpPr/>
            <p:nvPr/>
          </p:nvSpPr>
          <p:spPr>
            <a:xfrm>
              <a:off x="3351173" y="3143448"/>
              <a:ext cx="2734529" cy="875904"/>
            </a:xfrm>
            <a:prstGeom prst="arc">
              <a:avLst>
                <a:gd name="adj1" fmla="val 10905290"/>
                <a:gd name="adj2" fmla="val 19719"/>
              </a:avLst>
            </a:prstGeom>
            <a:ln w="25400">
              <a:solidFill>
                <a:schemeClr val="tx1"/>
              </a:solidFill>
            </a:ln>
            <a:effectLst>
              <a:glow rad="127000">
                <a:srgbClr val="FF0000">
                  <a:alpha val="30000"/>
                </a:srgb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4" name="Arc 23">
              <a:extLst>
                <a:ext uri="{FF2B5EF4-FFF2-40B4-BE49-F238E27FC236}">
                  <a16:creationId xmlns:a16="http://schemas.microsoft.com/office/drawing/2014/main" id="{32227B77-BFDF-0E4F-9BE6-C7A333172CE5}"/>
                </a:ext>
              </a:extLst>
            </p:cNvPr>
            <p:cNvSpPr/>
            <p:nvPr/>
          </p:nvSpPr>
          <p:spPr>
            <a:xfrm flipV="1">
              <a:off x="3362213" y="2202633"/>
              <a:ext cx="2734529" cy="2757534"/>
            </a:xfrm>
            <a:prstGeom prst="arc">
              <a:avLst>
                <a:gd name="adj1" fmla="val 10905290"/>
                <a:gd name="adj2" fmla="val 19719"/>
              </a:avLst>
            </a:prstGeom>
            <a:ln w="25400">
              <a:solidFill>
                <a:schemeClr val="tx1"/>
              </a:solidFill>
            </a:ln>
            <a:effectLst>
              <a:glow rad="127000">
                <a:srgbClr val="FF0000">
                  <a:alpha val="15000"/>
                </a:srgb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cxnSp>
        <p:nvCxnSpPr>
          <p:cNvPr id="25" name="Straight Connector 24">
            <a:extLst>
              <a:ext uri="{FF2B5EF4-FFF2-40B4-BE49-F238E27FC236}">
                <a16:creationId xmlns:a16="http://schemas.microsoft.com/office/drawing/2014/main" id="{987695B4-F252-B84E-9C96-F04B81133839}"/>
              </a:ext>
            </a:extLst>
          </p:cNvPr>
          <p:cNvCxnSpPr>
            <a:cxnSpLocks/>
          </p:cNvCxnSpPr>
          <p:nvPr/>
        </p:nvCxnSpPr>
        <p:spPr>
          <a:xfrm flipV="1">
            <a:off x="2243038" y="3445211"/>
            <a:ext cx="921338" cy="6073"/>
          </a:xfrm>
          <a:prstGeom prst="line">
            <a:avLst/>
          </a:prstGeom>
          <a:ln w="25400">
            <a:solidFill>
              <a:schemeClr val="dk1"/>
            </a:solidFill>
          </a:ln>
          <a:effectLst>
            <a:glow rad="127000">
              <a:srgbClr val="FF0000">
                <a:alpha val="60000"/>
              </a:srgbClr>
            </a:glow>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D95C5AD7-3F1B-154D-A19E-055E3AE23299}"/>
              </a:ext>
            </a:extLst>
          </p:cNvPr>
          <p:cNvCxnSpPr>
            <a:cxnSpLocks/>
          </p:cNvCxnSpPr>
          <p:nvPr/>
        </p:nvCxnSpPr>
        <p:spPr>
          <a:xfrm flipV="1">
            <a:off x="5990181" y="3442174"/>
            <a:ext cx="921338" cy="6073"/>
          </a:xfrm>
          <a:prstGeom prst="line">
            <a:avLst/>
          </a:prstGeom>
          <a:ln w="25400">
            <a:solidFill>
              <a:schemeClr val="dk1"/>
            </a:solidFill>
          </a:ln>
          <a:effectLst>
            <a:glow rad="127000">
              <a:srgbClr val="FF0000">
                <a:alpha val="60000"/>
              </a:srgbClr>
            </a:glow>
          </a:effectLst>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74D9D651-A1BB-B94D-B430-512B5CCDCD01}"/>
              </a:ext>
            </a:extLst>
          </p:cNvPr>
          <p:cNvSpPr txBox="1"/>
          <p:nvPr/>
        </p:nvSpPr>
        <p:spPr>
          <a:xfrm>
            <a:off x="839198" y="878306"/>
            <a:ext cx="7465595"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Foraging </a:t>
            </a:r>
            <a:r>
              <a:rPr lang="en-US" sz="2400" b="1" dirty="0" err="1">
                <a:latin typeface="Times New Roman" panose="02020603050405020304" pitchFamily="18" charset="0"/>
                <a:cs typeface="Times New Roman" panose="02020603050405020304" pitchFamily="18" charset="0"/>
              </a:rPr>
              <a:t>Behaviour</a:t>
            </a:r>
            <a:r>
              <a:rPr lang="en-US" sz="2400" b="1" dirty="0">
                <a:latin typeface="Times New Roman" panose="02020603050405020304" pitchFamily="18" charset="0"/>
                <a:cs typeface="Times New Roman" panose="02020603050405020304" pitchFamily="18" charset="0"/>
              </a:rPr>
              <a:t> of Ants</a:t>
            </a:r>
            <a:endParaRPr lang="en-US" sz="4000" b="1" dirty="0">
              <a:latin typeface="Times New Roman" panose="02020603050405020304" pitchFamily="18" charset="0"/>
              <a:cs typeface="Times New Roman" panose="02020603050405020304" pitchFamily="18" charset="0"/>
            </a:endParaRPr>
          </a:p>
        </p:txBody>
      </p:sp>
      <p:grpSp>
        <p:nvGrpSpPr>
          <p:cNvPr id="61" name="Group 60">
            <a:extLst>
              <a:ext uri="{FF2B5EF4-FFF2-40B4-BE49-F238E27FC236}">
                <a16:creationId xmlns:a16="http://schemas.microsoft.com/office/drawing/2014/main" id="{E1D4E8B5-198D-2744-9987-85FB0CDFE52A}"/>
              </a:ext>
            </a:extLst>
          </p:cNvPr>
          <p:cNvGrpSpPr/>
          <p:nvPr/>
        </p:nvGrpSpPr>
        <p:grpSpPr>
          <a:xfrm>
            <a:off x="1963845" y="2050233"/>
            <a:ext cx="5216299" cy="2757534"/>
            <a:chOff x="1881768" y="2030984"/>
            <a:chExt cx="5216299" cy="2757534"/>
          </a:xfrm>
        </p:grpSpPr>
        <p:sp>
          <p:nvSpPr>
            <p:cNvPr id="4" name="Oval 3">
              <a:extLst>
                <a:ext uri="{FF2B5EF4-FFF2-40B4-BE49-F238E27FC236}">
                  <a16:creationId xmlns:a16="http://schemas.microsoft.com/office/drawing/2014/main" id="{E1EAA62D-C955-B04C-959F-79CE65E3E7C5}"/>
                </a:ext>
              </a:extLst>
            </p:cNvPr>
            <p:cNvSpPr/>
            <p:nvPr/>
          </p:nvSpPr>
          <p:spPr>
            <a:xfrm>
              <a:off x="1881768" y="3300760"/>
              <a:ext cx="268625" cy="268625"/>
            </a:xfrm>
            <a:prstGeom prst="ellipse">
              <a:avLst/>
            </a:prstGeom>
            <a:solidFill>
              <a:schemeClr val="accent6"/>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A315D96C-E5E8-AF46-AC53-4A7AFC556E42}"/>
                </a:ext>
              </a:extLst>
            </p:cNvPr>
            <p:cNvSpPr/>
            <p:nvPr/>
          </p:nvSpPr>
          <p:spPr>
            <a:xfrm>
              <a:off x="3071731" y="3361844"/>
              <a:ext cx="134312" cy="134312"/>
            </a:xfrm>
            <a:prstGeom prst="ellipse">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F9DC4484-38EC-C04B-A98E-61DE2F1569B2}"/>
                </a:ext>
              </a:extLst>
            </p:cNvPr>
            <p:cNvSpPr/>
            <p:nvPr/>
          </p:nvSpPr>
          <p:spPr>
            <a:xfrm>
              <a:off x="6829442" y="3294687"/>
              <a:ext cx="268625" cy="268625"/>
            </a:xfrm>
            <a:prstGeom prst="ellipse">
              <a:avLst/>
            </a:prstGeom>
            <a:solidFill>
              <a:srgbClr val="FFC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48ABEA36-8286-834B-85C8-A4DDCF02FF90}"/>
                </a:ext>
              </a:extLst>
            </p:cNvPr>
            <p:cNvSpPr/>
            <p:nvPr/>
          </p:nvSpPr>
          <p:spPr>
            <a:xfrm>
              <a:off x="5773792" y="3361844"/>
              <a:ext cx="134312" cy="134312"/>
            </a:xfrm>
            <a:prstGeom prst="ellipse">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841E1FB8-24DC-D548-A9C8-E6668C8240B3}"/>
                </a:ext>
              </a:extLst>
            </p:cNvPr>
            <p:cNvCxnSpPr>
              <a:cxnSpLocks/>
              <a:stCxn id="4" idx="6"/>
              <a:endCxn id="8" idx="2"/>
            </p:cNvCxnSpPr>
            <p:nvPr/>
          </p:nvCxnSpPr>
          <p:spPr>
            <a:xfrm flipV="1">
              <a:off x="2150393" y="3429000"/>
              <a:ext cx="921338" cy="6073"/>
            </a:xfrm>
            <a:prstGeom prst="line">
              <a:avLst/>
            </a:prstGeom>
            <a:ln w="25400">
              <a:solidFill>
                <a:schemeClr val="dk1"/>
              </a:solidFill>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25067EDE-334D-0449-BFB0-5B7D72DE2EA4}"/>
                </a:ext>
              </a:extLst>
            </p:cNvPr>
            <p:cNvCxnSpPr>
              <a:cxnSpLocks/>
              <a:stCxn id="11" idx="6"/>
              <a:endCxn id="10" idx="2"/>
            </p:cNvCxnSpPr>
            <p:nvPr/>
          </p:nvCxnSpPr>
          <p:spPr>
            <a:xfrm>
              <a:off x="5908104" y="3429000"/>
              <a:ext cx="921338" cy="0"/>
            </a:xfrm>
            <a:prstGeom prst="line">
              <a:avLst/>
            </a:prstGeom>
            <a:ln w="25400">
              <a:solidFill>
                <a:schemeClr val="dk1"/>
              </a:solidFill>
            </a:ln>
          </p:spPr>
          <p:style>
            <a:lnRef idx="1">
              <a:schemeClr val="dk1"/>
            </a:lnRef>
            <a:fillRef idx="0">
              <a:schemeClr val="dk1"/>
            </a:fillRef>
            <a:effectRef idx="0">
              <a:schemeClr val="dk1"/>
            </a:effectRef>
            <a:fontRef idx="minor">
              <a:schemeClr val="tx1"/>
            </a:fontRef>
          </p:style>
        </p:cxnSp>
        <p:sp>
          <p:nvSpPr>
            <p:cNvPr id="58" name="Arc 57">
              <a:extLst>
                <a:ext uri="{FF2B5EF4-FFF2-40B4-BE49-F238E27FC236}">
                  <a16:creationId xmlns:a16="http://schemas.microsoft.com/office/drawing/2014/main" id="{736D27E5-AAE6-414B-8017-840C4EE0E28B}"/>
                </a:ext>
              </a:extLst>
            </p:cNvPr>
            <p:cNvSpPr/>
            <p:nvPr/>
          </p:nvSpPr>
          <p:spPr>
            <a:xfrm>
              <a:off x="3116696" y="2971799"/>
              <a:ext cx="2734529" cy="875904"/>
            </a:xfrm>
            <a:prstGeom prst="arc">
              <a:avLst>
                <a:gd name="adj1" fmla="val 10905290"/>
                <a:gd name="adj2" fmla="val 19719"/>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9" name="Arc 58">
              <a:extLst>
                <a:ext uri="{FF2B5EF4-FFF2-40B4-BE49-F238E27FC236}">
                  <a16:creationId xmlns:a16="http://schemas.microsoft.com/office/drawing/2014/main" id="{0A28D1FB-7668-6D47-8C58-B311AB5EB605}"/>
                </a:ext>
              </a:extLst>
            </p:cNvPr>
            <p:cNvSpPr/>
            <p:nvPr/>
          </p:nvSpPr>
          <p:spPr>
            <a:xfrm flipV="1">
              <a:off x="3127736" y="2030984"/>
              <a:ext cx="2734529" cy="2757534"/>
            </a:xfrm>
            <a:prstGeom prst="arc">
              <a:avLst>
                <a:gd name="adj1" fmla="val 10905290"/>
                <a:gd name="adj2" fmla="val 19719"/>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sp>
        <p:nvSpPr>
          <p:cNvPr id="62" name="TextBox 61">
            <a:extLst>
              <a:ext uri="{FF2B5EF4-FFF2-40B4-BE49-F238E27FC236}">
                <a16:creationId xmlns:a16="http://schemas.microsoft.com/office/drawing/2014/main" id="{09815BE8-A377-6544-B327-3EC76C1FC235}"/>
              </a:ext>
            </a:extLst>
          </p:cNvPr>
          <p:cNvSpPr txBox="1"/>
          <p:nvPr/>
        </p:nvSpPr>
        <p:spPr>
          <a:xfrm>
            <a:off x="1665987" y="3655790"/>
            <a:ext cx="864339" cy="646331"/>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Ant</a:t>
            </a:r>
          </a:p>
          <a:p>
            <a:pPr algn="ctr"/>
            <a:r>
              <a:rPr lang="en-US" dirty="0">
                <a:latin typeface="Times New Roman" panose="02020603050405020304" pitchFamily="18" charset="0"/>
                <a:cs typeface="Times New Roman" panose="02020603050405020304" pitchFamily="18" charset="0"/>
              </a:rPr>
              <a:t>Colony</a:t>
            </a:r>
          </a:p>
        </p:txBody>
      </p:sp>
      <p:sp>
        <p:nvSpPr>
          <p:cNvPr id="63" name="TextBox 62">
            <a:extLst>
              <a:ext uri="{FF2B5EF4-FFF2-40B4-BE49-F238E27FC236}">
                <a16:creationId xmlns:a16="http://schemas.microsoft.com/office/drawing/2014/main" id="{4C263769-169E-174F-9461-2D47899898E9}"/>
              </a:ext>
            </a:extLst>
          </p:cNvPr>
          <p:cNvSpPr txBox="1"/>
          <p:nvPr/>
        </p:nvSpPr>
        <p:spPr>
          <a:xfrm>
            <a:off x="6632897" y="3502941"/>
            <a:ext cx="825867" cy="646331"/>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Food</a:t>
            </a:r>
          </a:p>
          <a:p>
            <a:r>
              <a:rPr lang="en-US" dirty="0">
                <a:latin typeface="Times New Roman" panose="02020603050405020304" pitchFamily="18" charset="0"/>
                <a:cs typeface="Times New Roman" panose="02020603050405020304" pitchFamily="18" charset="0"/>
              </a:rPr>
              <a:t>Source</a:t>
            </a:r>
          </a:p>
        </p:txBody>
      </p:sp>
      <p:pic>
        <p:nvPicPr>
          <p:cNvPr id="69" name="Picture 68" descr="Shape&#10;&#10;Description automatically generated with low confidence">
            <a:extLst>
              <a:ext uri="{FF2B5EF4-FFF2-40B4-BE49-F238E27FC236}">
                <a16:creationId xmlns:a16="http://schemas.microsoft.com/office/drawing/2014/main" id="{E919298C-F17F-F54F-A507-00FFC85FB2A2}"/>
              </a:ext>
            </a:extLst>
          </p:cNvPr>
          <p:cNvPicPr>
            <a:picLocks noChangeAspect="1"/>
          </p:cNvPicPr>
          <p:nvPr/>
        </p:nvPicPr>
        <p:blipFill>
          <a:blip r:embed="rId3"/>
          <a:stretch>
            <a:fillRect/>
          </a:stretch>
        </p:blipFill>
        <p:spPr>
          <a:xfrm rot="5400000">
            <a:off x="1872658" y="3071248"/>
            <a:ext cx="516983" cy="715504"/>
          </a:xfrm>
          <a:prstGeom prst="rect">
            <a:avLst/>
          </a:prstGeom>
          <a:noFill/>
          <a:effectLst>
            <a:glow rad="139435">
              <a:schemeClr val="bg1">
                <a:alpha val="44000"/>
              </a:schemeClr>
            </a:glow>
          </a:effectLst>
        </p:spPr>
      </p:pic>
      <p:sp>
        <p:nvSpPr>
          <p:cNvPr id="27" name="TextBox 26">
            <a:extLst>
              <a:ext uri="{FF2B5EF4-FFF2-40B4-BE49-F238E27FC236}">
                <a16:creationId xmlns:a16="http://schemas.microsoft.com/office/drawing/2014/main" id="{5717C8B9-A216-7F4F-A4F6-A3829210A560}"/>
              </a:ext>
            </a:extLst>
          </p:cNvPr>
          <p:cNvSpPr txBox="1"/>
          <p:nvPr/>
        </p:nvSpPr>
        <p:spPr>
          <a:xfrm>
            <a:off x="4390348" y="2559960"/>
            <a:ext cx="351378" cy="369332"/>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A</a:t>
            </a:r>
          </a:p>
        </p:txBody>
      </p:sp>
      <p:sp>
        <p:nvSpPr>
          <p:cNvPr id="28" name="TextBox 27">
            <a:extLst>
              <a:ext uri="{FF2B5EF4-FFF2-40B4-BE49-F238E27FC236}">
                <a16:creationId xmlns:a16="http://schemas.microsoft.com/office/drawing/2014/main" id="{E67FB83F-588C-9646-9B46-27F27C53BC7F}"/>
              </a:ext>
            </a:extLst>
          </p:cNvPr>
          <p:cNvSpPr txBox="1"/>
          <p:nvPr/>
        </p:nvSpPr>
        <p:spPr>
          <a:xfrm>
            <a:off x="4407799" y="4880304"/>
            <a:ext cx="338555" cy="369332"/>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B</a:t>
            </a:r>
          </a:p>
        </p:txBody>
      </p:sp>
    </p:spTree>
    <p:extLst>
      <p:ext uri="{BB962C8B-B14F-4D97-AF65-F5344CB8AC3E}">
        <p14:creationId xmlns:p14="http://schemas.microsoft.com/office/powerpoint/2010/main" val="599704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p:cTn id="7" dur="500" fill="hold"/>
                                        <p:tgtEl>
                                          <p:spTgt spid="69"/>
                                        </p:tgtEl>
                                        <p:attrNameLst>
                                          <p:attrName>ppt_w</p:attrName>
                                        </p:attrNameLst>
                                      </p:cBhvr>
                                      <p:tavLst>
                                        <p:tav tm="0">
                                          <p:val>
                                            <p:fltVal val="0"/>
                                          </p:val>
                                        </p:tav>
                                        <p:tav tm="100000">
                                          <p:val>
                                            <p:strVal val="#ppt_w"/>
                                          </p:val>
                                        </p:tav>
                                      </p:tavLst>
                                    </p:anim>
                                    <p:anim calcmode="lin" valueType="num">
                                      <p:cBhvr>
                                        <p:cTn id="8" dur="500" fill="hold"/>
                                        <p:tgtEl>
                                          <p:spTgt spid="69"/>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0" presetClass="path" presetSubtype="0" accel="50000" decel="50000" fill="hold" nodeType="clickEffect">
                                  <p:stCondLst>
                                    <p:cond delay="0"/>
                                  </p:stCondLst>
                                  <p:childTnLst>
                                    <p:animMotion origin="layout" path="M -0.00243 0.00278 L 0.11944 0.00232 " pathEditMode="relative" rAng="0" ptsTypes="AA">
                                      <p:cBhvr>
                                        <p:cTn id="12" dur="2000" fill="hold"/>
                                        <p:tgtEl>
                                          <p:spTgt spid="69"/>
                                        </p:tgtEl>
                                        <p:attrNameLst>
                                          <p:attrName>ppt_x</p:attrName>
                                          <p:attrName>ppt_y</p:attrName>
                                        </p:attrNameLst>
                                      </p:cBhvr>
                                      <p:rCtr x="6024" y="-69"/>
                                    </p:animMotion>
                                  </p:childTnLst>
                                </p:cTn>
                              </p:par>
                            </p:childTnLst>
                          </p:cTn>
                        </p:par>
                      </p:childTnLst>
                    </p:cTn>
                  </p:par>
                  <p:par>
                    <p:cTn id="13" fill="hold">
                      <p:stCondLst>
                        <p:cond delay="indefinite"/>
                      </p:stCondLst>
                      <p:childTnLst>
                        <p:par>
                          <p:cTn id="14" fill="hold">
                            <p:stCondLst>
                              <p:cond delay="0"/>
                            </p:stCondLst>
                            <p:childTnLst>
                              <p:par>
                                <p:cTn id="15" presetID="0" presetClass="path" presetSubtype="0" accel="50000" decel="50000" fill="hold" nodeType="clickEffect">
                                  <p:stCondLst>
                                    <p:cond delay="0"/>
                                  </p:stCondLst>
                                  <p:childTnLst>
                                    <p:animMotion origin="layout" path="M 0.11944 0.00231 L 0.12187 -0.01389 L 0.14496 -0.03657 L 0.18767 -0.0544 L 0.23402 -0.06412 L 0.29982 -0.06412 L 0.3559 -0.05116 L 0.39739 -0.03495 L 0.40954 -0.02199 L 0.41684 0.00417 L 0.53767 0.00417 " pathEditMode="relative" ptsTypes="AAAAAAAAAAA">
                                      <p:cBhvr>
                                        <p:cTn id="16" dur="2000" fill="hold"/>
                                        <p:tgtEl>
                                          <p:spTgt spid="69"/>
                                        </p:tgtEl>
                                        <p:attrNameLst>
                                          <p:attrName>ppt_x</p:attrName>
                                          <p:attrName>ppt_y</p:attrName>
                                        </p:attrNameLst>
                                      </p:cBhvr>
                                    </p:animMotion>
                                  </p:childTnLst>
                                </p:cTn>
                              </p:par>
                            </p:childTnLst>
                          </p:cTn>
                        </p:par>
                      </p:childTnLst>
                    </p:cTn>
                  </p:par>
                  <p:par>
                    <p:cTn id="17" fill="hold">
                      <p:stCondLst>
                        <p:cond delay="indefinite"/>
                      </p:stCondLst>
                      <p:childTnLst>
                        <p:par>
                          <p:cTn id="18" fill="hold">
                            <p:stCondLst>
                              <p:cond delay="0"/>
                            </p:stCondLst>
                            <p:childTnLst>
                              <p:par>
                                <p:cTn id="19" presetID="8" presetClass="emph" presetSubtype="0" fill="hold" nodeType="clickEffect">
                                  <p:stCondLst>
                                    <p:cond delay="0"/>
                                  </p:stCondLst>
                                  <p:childTnLst>
                                    <p:animRot by="10800000">
                                      <p:cBhvr>
                                        <p:cTn id="20" dur="500" fill="hold"/>
                                        <p:tgtEl>
                                          <p:spTgt spid="69"/>
                                        </p:tgtEl>
                                        <p:attrNameLst>
                                          <p:attrName>r</p:attrName>
                                        </p:attrNameLst>
                                      </p:cBhvr>
                                    </p:animRot>
                                  </p:childTnLst>
                                </p:cTn>
                              </p:par>
                              <p:par>
                                <p:cTn id="21" presetID="0" presetClass="path" presetSubtype="0" accel="50000" decel="50000" fill="hold" nodeType="withEffect">
                                  <p:stCondLst>
                                    <p:cond delay="0"/>
                                  </p:stCondLst>
                                  <p:childTnLst>
                                    <p:animMotion origin="layout" path="M 0.53767 0.00394 L 0.41441 0.00579 L 0.4059 -0.02199 L 0.36441 -0.04792 L 0.29375 -0.06412 L 0.22552 -0.06088 L 0.16093 -0.04468 L 0.12187 -0.01875 L 0.11944 0.00231 L -0.00122 0.00394 " pathEditMode="relative" ptsTypes="AAAAAAAAAA">
                                      <p:cBhvr>
                                        <p:cTn id="22" dur="2000" fill="hold"/>
                                        <p:tgtEl>
                                          <p:spTgt spid="69"/>
                                        </p:tgtEl>
                                        <p:attrNameLst>
                                          <p:attrName>ppt_x</p:attrName>
                                          <p:attrName>ppt_y</p:attrName>
                                        </p:attrNameLst>
                                      </p:cBhvr>
                                    </p:animMotion>
                                  </p:childTnLst>
                                </p:cTn>
                              </p:par>
                            </p:childTnLst>
                          </p:cTn>
                        </p:par>
                        <p:par>
                          <p:cTn id="23" fill="hold">
                            <p:stCondLst>
                              <p:cond delay="2000"/>
                            </p:stCondLst>
                            <p:childTnLst>
                              <p:par>
                                <p:cTn id="24" presetID="53" presetClass="exit" presetSubtype="32" fill="hold" nodeType="afterEffect">
                                  <p:stCondLst>
                                    <p:cond delay="0"/>
                                  </p:stCondLst>
                                  <p:childTnLst>
                                    <p:anim calcmode="lin" valueType="num">
                                      <p:cBhvr>
                                        <p:cTn id="25" dur="500"/>
                                        <p:tgtEl>
                                          <p:spTgt spid="69"/>
                                        </p:tgtEl>
                                        <p:attrNameLst>
                                          <p:attrName>ppt_w</p:attrName>
                                        </p:attrNameLst>
                                      </p:cBhvr>
                                      <p:tavLst>
                                        <p:tav tm="0">
                                          <p:val>
                                            <p:strVal val="ppt_w"/>
                                          </p:val>
                                        </p:tav>
                                        <p:tav tm="100000">
                                          <p:val>
                                            <p:fltVal val="0"/>
                                          </p:val>
                                        </p:tav>
                                      </p:tavLst>
                                    </p:anim>
                                    <p:anim calcmode="lin" valueType="num">
                                      <p:cBhvr>
                                        <p:cTn id="26" dur="500"/>
                                        <p:tgtEl>
                                          <p:spTgt spid="69"/>
                                        </p:tgtEl>
                                        <p:attrNameLst>
                                          <p:attrName>ppt_h</p:attrName>
                                        </p:attrNameLst>
                                      </p:cBhvr>
                                      <p:tavLst>
                                        <p:tav tm="0">
                                          <p:val>
                                            <p:strVal val="ppt_h"/>
                                          </p:val>
                                        </p:tav>
                                        <p:tav tm="100000">
                                          <p:val>
                                            <p:fltVal val="0"/>
                                          </p:val>
                                        </p:tav>
                                      </p:tavLst>
                                    </p:anim>
                                    <p:animEffect transition="out" filter="fade">
                                      <p:cBhvr>
                                        <p:cTn id="27" dur="500"/>
                                        <p:tgtEl>
                                          <p:spTgt spid="69"/>
                                        </p:tgtEl>
                                      </p:cBhvr>
                                    </p:animEffect>
                                    <p:set>
                                      <p:cBhvr>
                                        <p:cTn id="28" dur="1" fill="hold">
                                          <p:stCondLst>
                                            <p:cond delay="499"/>
                                          </p:stCondLst>
                                        </p:cTn>
                                        <p:tgtEl>
                                          <p:spTgt spid="6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5D270C01-4C4C-464A-811B-6C9C5747F194}"/>
              </a:ext>
            </a:extLst>
          </p:cNvPr>
          <p:cNvGrpSpPr/>
          <p:nvPr/>
        </p:nvGrpSpPr>
        <p:grpSpPr>
          <a:xfrm>
            <a:off x="3199245" y="2050233"/>
            <a:ext cx="2745569" cy="2757534"/>
            <a:chOff x="3351173" y="2202633"/>
            <a:chExt cx="2745569" cy="2757534"/>
          </a:xfrm>
        </p:grpSpPr>
        <p:sp>
          <p:nvSpPr>
            <p:cNvPr id="23" name="Arc 22">
              <a:extLst>
                <a:ext uri="{FF2B5EF4-FFF2-40B4-BE49-F238E27FC236}">
                  <a16:creationId xmlns:a16="http://schemas.microsoft.com/office/drawing/2014/main" id="{E045C598-6D91-E547-B22D-67C5C0A92E58}"/>
                </a:ext>
              </a:extLst>
            </p:cNvPr>
            <p:cNvSpPr/>
            <p:nvPr/>
          </p:nvSpPr>
          <p:spPr>
            <a:xfrm>
              <a:off x="3351173" y="3143448"/>
              <a:ext cx="2734529" cy="875904"/>
            </a:xfrm>
            <a:prstGeom prst="arc">
              <a:avLst>
                <a:gd name="adj1" fmla="val 10905290"/>
                <a:gd name="adj2" fmla="val 19719"/>
              </a:avLst>
            </a:prstGeom>
            <a:ln w="25400">
              <a:solidFill>
                <a:schemeClr val="tx1"/>
              </a:solidFill>
            </a:ln>
            <a:effectLst>
              <a:glow rad="127000">
                <a:srgbClr val="FF0000">
                  <a:alpha val="30000"/>
                </a:srgb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4" name="Arc 23">
              <a:extLst>
                <a:ext uri="{FF2B5EF4-FFF2-40B4-BE49-F238E27FC236}">
                  <a16:creationId xmlns:a16="http://schemas.microsoft.com/office/drawing/2014/main" id="{32227B77-BFDF-0E4F-9BE6-C7A333172CE5}"/>
                </a:ext>
              </a:extLst>
            </p:cNvPr>
            <p:cNvSpPr/>
            <p:nvPr/>
          </p:nvSpPr>
          <p:spPr>
            <a:xfrm flipV="1">
              <a:off x="3362213" y="2202633"/>
              <a:ext cx="2734529" cy="2757534"/>
            </a:xfrm>
            <a:prstGeom prst="arc">
              <a:avLst>
                <a:gd name="adj1" fmla="val 10905290"/>
                <a:gd name="adj2" fmla="val 19719"/>
              </a:avLst>
            </a:prstGeom>
            <a:ln w="25400">
              <a:solidFill>
                <a:schemeClr val="tx1"/>
              </a:solidFill>
            </a:ln>
            <a:effectLst>
              <a:glow rad="127000">
                <a:srgbClr val="FF0000">
                  <a:alpha val="15000"/>
                </a:srgb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cxnSp>
        <p:nvCxnSpPr>
          <p:cNvPr id="25" name="Straight Connector 24">
            <a:extLst>
              <a:ext uri="{FF2B5EF4-FFF2-40B4-BE49-F238E27FC236}">
                <a16:creationId xmlns:a16="http://schemas.microsoft.com/office/drawing/2014/main" id="{987695B4-F252-B84E-9C96-F04B81133839}"/>
              </a:ext>
            </a:extLst>
          </p:cNvPr>
          <p:cNvCxnSpPr>
            <a:cxnSpLocks/>
          </p:cNvCxnSpPr>
          <p:nvPr/>
        </p:nvCxnSpPr>
        <p:spPr>
          <a:xfrm flipV="1">
            <a:off x="2243038" y="3445211"/>
            <a:ext cx="921338" cy="6073"/>
          </a:xfrm>
          <a:prstGeom prst="line">
            <a:avLst/>
          </a:prstGeom>
          <a:ln w="25400">
            <a:solidFill>
              <a:schemeClr val="dk1"/>
            </a:solidFill>
          </a:ln>
          <a:effectLst>
            <a:glow rad="127000">
              <a:srgbClr val="FF0000">
                <a:alpha val="60000"/>
              </a:srgbClr>
            </a:glow>
          </a:effectLst>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D95C5AD7-3F1B-154D-A19E-055E3AE23299}"/>
              </a:ext>
            </a:extLst>
          </p:cNvPr>
          <p:cNvCxnSpPr>
            <a:cxnSpLocks/>
          </p:cNvCxnSpPr>
          <p:nvPr/>
        </p:nvCxnSpPr>
        <p:spPr>
          <a:xfrm flipV="1">
            <a:off x="5990181" y="3442174"/>
            <a:ext cx="921338" cy="6073"/>
          </a:xfrm>
          <a:prstGeom prst="line">
            <a:avLst/>
          </a:prstGeom>
          <a:ln w="25400">
            <a:solidFill>
              <a:schemeClr val="dk1"/>
            </a:solidFill>
          </a:ln>
          <a:effectLst>
            <a:glow rad="127000">
              <a:srgbClr val="FF0000">
                <a:alpha val="60000"/>
              </a:srgbClr>
            </a:glow>
          </a:effectLst>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74D9D651-A1BB-B94D-B430-512B5CCDCD01}"/>
              </a:ext>
            </a:extLst>
          </p:cNvPr>
          <p:cNvSpPr txBox="1"/>
          <p:nvPr/>
        </p:nvSpPr>
        <p:spPr>
          <a:xfrm>
            <a:off x="839198" y="878306"/>
            <a:ext cx="7465595" cy="461665"/>
          </a:xfrm>
          <a:prstGeom prst="rect">
            <a:avLst/>
          </a:prstGeom>
          <a:noFill/>
          <a:effectLst>
            <a:glow>
              <a:srgbClr val="FF0000"/>
            </a:glow>
          </a:effectLst>
        </p:spPr>
        <p:txBody>
          <a:bodyPr wrap="square" rtlCol="0">
            <a:spAutoFit/>
          </a:bodyPr>
          <a:lstStyle/>
          <a:p>
            <a:r>
              <a:rPr lang="en-US" sz="2400" b="1" dirty="0">
                <a:latin typeface="Times New Roman" panose="02020603050405020304" pitchFamily="18" charset="0"/>
                <a:cs typeface="Times New Roman" panose="02020603050405020304" pitchFamily="18" charset="0"/>
              </a:rPr>
              <a:t>Foraging </a:t>
            </a:r>
            <a:r>
              <a:rPr lang="en-US" sz="2400" b="1" dirty="0" err="1">
                <a:latin typeface="Times New Roman" panose="02020603050405020304" pitchFamily="18" charset="0"/>
                <a:cs typeface="Times New Roman" panose="02020603050405020304" pitchFamily="18" charset="0"/>
              </a:rPr>
              <a:t>Behaviour</a:t>
            </a:r>
            <a:r>
              <a:rPr lang="en-US" sz="2400" b="1" dirty="0">
                <a:latin typeface="Times New Roman" panose="02020603050405020304" pitchFamily="18" charset="0"/>
                <a:cs typeface="Times New Roman" panose="02020603050405020304" pitchFamily="18" charset="0"/>
              </a:rPr>
              <a:t> of Ants</a:t>
            </a:r>
            <a:endParaRPr lang="en-US" sz="4000" b="1" dirty="0">
              <a:latin typeface="Times New Roman" panose="02020603050405020304" pitchFamily="18" charset="0"/>
              <a:cs typeface="Times New Roman" panose="02020603050405020304" pitchFamily="18" charset="0"/>
            </a:endParaRPr>
          </a:p>
        </p:txBody>
      </p:sp>
      <p:grpSp>
        <p:nvGrpSpPr>
          <p:cNvPr id="61" name="Group 60">
            <a:extLst>
              <a:ext uri="{FF2B5EF4-FFF2-40B4-BE49-F238E27FC236}">
                <a16:creationId xmlns:a16="http://schemas.microsoft.com/office/drawing/2014/main" id="{E1D4E8B5-198D-2744-9987-85FB0CDFE52A}"/>
              </a:ext>
            </a:extLst>
          </p:cNvPr>
          <p:cNvGrpSpPr/>
          <p:nvPr/>
        </p:nvGrpSpPr>
        <p:grpSpPr>
          <a:xfrm>
            <a:off x="1963845" y="3313936"/>
            <a:ext cx="5216299" cy="274698"/>
            <a:chOff x="1881768" y="3294687"/>
            <a:chExt cx="5216299" cy="274698"/>
          </a:xfrm>
        </p:grpSpPr>
        <p:sp>
          <p:nvSpPr>
            <p:cNvPr id="4" name="Oval 3">
              <a:extLst>
                <a:ext uri="{FF2B5EF4-FFF2-40B4-BE49-F238E27FC236}">
                  <a16:creationId xmlns:a16="http://schemas.microsoft.com/office/drawing/2014/main" id="{E1EAA62D-C955-B04C-959F-79CE65E3E7C5}"/>
                </a:ext>
              </a:extLst>
            </p:cNvPr>
            <p:cNvSpPr/>
            <p:nvPr/>
          </p:nvSpPr>
          <p:spPr>
            <a:xfrm>
              <a:off x="1881768" y="3300760"/>
              <a:ext cx="268625" cy="268625"/>
            </a:xfrm>
            <a:prstGeom prst="ellipse">
              <a:avLst/>
            </a:prstGeom>
            <a:solidFill>
              <a:schemeClr val="accent6"/>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A315D96C-E5E8-AF46-AC53-4A7AFC556E42}"/>
                </a:ext>
              </a:extLst>
            </p:cNvPr>
            <p:cNvSpPr/>
            <p:nvPr/>
          </p:nvSpPr>
          <p:spPr>
            <a:xfrm>
              <a:off x="3071731" y="3361844"/>
              <a:ext cx="134312" cy="134312"/>
            </a:xfrm>
            <a:prstGeom prst="ellipse">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F9DC4484-38EC-C04B-A98E-61DE2F1569B2}"/>
                </a:ext>
              </a:extLst>
            </p:cNvPr>
            <p:cNvSpPr/>
            <p:nvPr/>
          </p:nvSpPr>
          <p:spPr>
            <a:xfrm>
              <a:off x="6829442" y="3294687"/>
              <a:ext cx="268625" cy="268625"/>
            </a:xfrm>
            <a:prstGeom prst="ellipse">
              <a:avLst/>
            </a:prstGeom>
            <a:solidFill>
              <a:srgbClr val="FFC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48ABEA36-8286-834B-85C8-A4DDCF02FF90}"/>
                </a:ext>
              </a:extLst>
            </p:cNvPr>
            <p:cNvSpPr/>
            <p:nvPr/>
          </p:nvSpPr>
          <p:spPr>
            <a:xfrm>
              <a:off x="5773792" y="3361844"/>
              <a:ext cx="134312" cy="134312"/>
            </a:xfrm>
            <a:prstGeom prst="ellipse">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841E1FB8-24DC-D548-A9C8-E6668C8240B3}"/>
                </a:ext>
              </a:extLst>
            </p:cNvPr>
            <p:cNvCxnSpPr>
              <a:cxnSpLocks/>
              <a:stCxn id="4" idx="6"/>
              <a:endCxn id="8" idx="2"/>
            </p:cNvCxnSpPr>
            <p:nvPr/>
          </p:nvCxnSpPr>
          <p:spPr>
            <a:xfrm flipV="1">
              <a:off x="2150393" y="3429000"/>
              <a:ext cx="921338" cy="6073"/>
            </a:xfrm>
            <a:prstGeom prst="line">
              <a:avLst/>
            </a:prstGeom>
            <a:ln w="25400">
              <a:solidFill>
                <a:schemeClr val="dk1"/>
              </a:solidFill>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25067EDE-334D-0449-BFB0-5B7D72DE2EA4}"/>
                </a:ext>
              </a:extLst>
            </p:cNvPr>
            <p:cNvCxnSpPr>
              <a:cxnSpLocks/>
              <a:stCxn id="11" idx="6"/>
              <a:endCxn id="10" idx="2"/>
            </p:cNvCxnSpPr>
            <p:nvPr/>
          </p:nvCxnSpPr>
          <p:spPr>
            <a:xfrm>
              <a:off x="5908104" y="3429000"/>
              <a:ext cx="921338" cy="0"/>
            </a:xfrm>
            <a:prstGeom prst="line">
              <a:avLst/>
            </a:prstGeom>
            <a:ln w="25400">
              <a:solidFill>
                <a:schemeClr val="dk1"/>
              </a:solidFill>
            </a:ln>
          </p:spPr>
          <p:style>
            <a:lnRef idx="1">
              <a:schemeClr val="dk1"/>
            </a:lnRef>
            <a:fillRef idx="0">
              <a:schemeClr val="dk1"/>
            </a:fillRef>
            <a:effectRef idx="0">
              <a:schemeClr val="dk1"/>
            </a:effectRef>
            <a:fontRef idx="minor">
              <a:schemeClr val="tx1"/>
            </a:fontRef>
          </p:style>
        </p:cxnSp>
      </p:grpSp>
      <p:sp>
        <p:nvSpPr>
          <p:cNvPr id="62" name="TextBox 61">
            <a:extLst>
              <a:ext uri="{FF2B5EF4-FFF2-40B4-BE49-F238E27FC236}">
                <a16:creationId xmlns:a16="http://schemas.microsoft.com/office/drawing/2014/main" id="{09815BE8-A377-6544-B327-3EC76C1FC235}"/>
              </a:ext>
            </a:extLst>
          </p:cNvPr>
          <p:cNvSpPr txBox="1"/>
          <p:nvPr/>
        </p:nvSpPr>
        <p:spPr>
          <a:xfrm>
            <a:off x="1665987" y="3655790"/>
            <a:ext cx="864339" cy="646331"/>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Ant</a:t>
            </a:r>
          </a:p>
          <a:p>
            <a:pPr algn="ctr"/>
            <a:r>
              <a:rPr lang="en-US" dirty="0">
                <a:latin typeface="Times New Roman" panose="02020603050405020304" pitchFamily="18" charset="0"/>
                <a:cs typeface="Times New Roman" panose="02020603050405020304" pitchFamily="18" charset="0"/>
              </a:rPr>
              <a:t>Colony</a:t>
            </a:r>
          </a:p>
        </p:txBody>
      </p:sp>
      <p:sp>
        <p:nvSpPr>
          <p:cNvPr id="63" name="TextBox 62">
            <a:extLst>
              <a:ext uri="{FF2B5EF4-FFF2-40B4-BE49-F238E27FC236}">
                <a16:creationId xmlns:a16="http://schemas.microsoft.com/office/drawing/2014/main" id="{4C263769-169E-174F-9461-2D47899898E9}"/>
              </a:ext>
            </a:extLst>
          </p:cNvPr>
          <p:cNvSpPr txBox="1"/>
          <p:nvPr/>
        </p:nvSpPr>
        <p:spPr>
          <a:xfrm>
            <a:off x="6632897" y="3502941"/>
            <a:ext cx="825867" cy="646331"/>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Food</a:t>
            </a:r>
          </a:p>
          <a:p>
            <a:r>
              <a:rPr lang="en-US" dirty="0">
                <a:latin typeface="Times New Roman" panose="02020603050405020304" pitchFamily="18" charset="0"/>
                <a:cs typeface="Times New Roman" panose="02020603050405020304" pitchFamily="18" charset="0"/>
              </a:rPr>
              <a:t>Source</a:t>
            </a:r>
          </a:p>
        </p:txBody>
      </p:sp>
      <p:sp>
        <p:nvSpPr>
          <p:cNvPr id="37" name="Arc 36">
            <a:extLst>
              <a:ext uri="{FF2B5EF4-FFF2-40B4-BE49-F238E27FC236}">
                <a16:creationId xmlns:a16="http://schemas.microsoft.com/office/drawing/2014/main" id="{D09B7581-D840-8D47-A534-740D1E1F845D}"/>
              </a:ext>
            </a:extLst>
          </p:cNvPr>
          <p:cNvSpPr/>
          <p:nvPr/>
        </p:nvSpPr>
        <p:spPr>
          <a:xfrm>
            <a:off x="3198523" y="2986932"/>
            <a:ext cx="2734529" cy="875904"/>
          </a:xfrm>
          <a:prstGeom prst="arc">
            <a:avLst>
              <a:gd name="adj1" fmla="val 10905290"/>
              <a:gd name="adj2" fmla="val 19719"/>
            </a:avLst>
          </a:prstGeom>
          <a:ln w="25400">
            <a:solidFill>
              <a:schemeClr val="tx1"/>
            </a:solidFill>
          </a:ln>
          <a:effectLst>
            <a:glow rad="127000">
              <a:srgbClr val="FF0000">
                <a:alpha val="55000"/>
              </a:srgb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8" name="Arc 37">
            <a:extLst>
              <a:ext uri="{FF2B5EF4-FFF2-40B4-BE49-F238E27FC236}">
                <a16:creationId xmlns:a16="http://schemas.microsoft.com/office/drawing/2014/main" id="{6BB6D800-3DAC-A046-BD2B-353ABE94C4E6}"/>
              </a:ext>
            </a:extLst>
          </p:cNvPr>
          <p:cNvSpPr/>
          <p:nvPr/>
        </p:nvSpPr>
        <p:spPr>
          <a:xfrm flipV="1">
            <a:off x="3209563" y="2046117"/>
            <a:ext cx="2734529" cy="2757534"/>
          </a:xfrm>
          <a:prstGeom prst="arc">
            <a:avLst>
              <a:gd name="adj1" fmla="val 10905290"/>
              <a:gd name="adj2" fmla="val 19719"/>
            </a:avLst>
          </a:prstGeom>
          <a:ln w="25400">
            <a:solidFill>
              <a:schemeClr val="tx1"/>
            </a:solidFill>
          </a:ln>
          <a:effectLst>
            <a:glow rad="127000">
              <a:srgbClr val="FF0000">
                <a:alpha val="5000"/>
              </a:srgb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1" name="TextBox 20">
            <a:extLst>
              <a:ext uri="{FF2B5EF4-FFF2-40B4-BE49-F238E27FC236}">
                <a16:creationId xmlns:a16="http://schemas.microsoft.com/office/drawing/2014/main" id="{8F3C9BBD-EEFD-0447-8DA7-A8472DE0C7E8}"/>
              </a:ext>
            </a:extLst>
          </p:cNvPr>
          <p:cNvSpPr txBox="1"/>
          <p:nvPr/>
        </p:nvSpPr>
        <p:spPr>
          <a:xfrm>
            <a:off x="4390348" y="2559960"/>
            <a:ext cx="351378" cy="369332"/>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A</a:t>
            </a:r>
          </a:p>
        </p:txBody>
      </p:sp>
      <p:sp>
        <p:nvSpPr>
          <p:cNvPr id="27" name="TextBox 26">
            <a:extLst>
              <a:ext uri="{FF2B5EF4-FFF2-40B4-BE49-F238E27FC236}">
                <a16:creationId xmlns:a16="http://schemas.microsoft.com/office/drawing/2014/main" id="{9210370D-B29D-404A-86D2-EE3766466AD8}"/>
              </a:ext>
            </a:extLst>
          </p:cNvPr>
          <p:cNvSpPr txBox="1"/>
          <p:nvPr/>
        </p:nvSpPr>
        <p:spPr>
          <a:xfrm>
            <a:off x="4407799" y="4880304"/>
            <a:ext cx="338555" cy="369332"/>
          </a:xfrm>
          <a:prstGeom prst="rect">
            <a:avLst/>
          </a:prstGeom>
          <a:noFill/>
        </p:spPr>
        <p:txBody>
          <a:bodyPr wrap="none" rtlCol="0">
            <a:spAutoFit/>
          </a:bodyPr>
          <a:lstStyle/>
          <a:p>
            <a:pPr algn="ctr"/>
            <a:r>
              <a:rPr lang="en-US" dirty="0">
                <a:latin typeface="Times New Roman" panose="02020603050405020304" pitchFamily="18" charset="0"/>
                <a:cs typeface="Times New Roman" panose="02020603050405020304" pitchFamily="18" charset="0"/>
              </a:rPr>
              <a:t>B</a:t>
            </a:r>
          </a:p>
        </p:txBody>
      </p:sp>
    </p:spTree>
    <p:extLst>
      <p:ext uri="{BB962C8B-B14F-4D97-AF65-F5344CB8AC3E}">
        <p14:creationId xmlns:p14="http://schemas.microsoft.com/office/powerpoint/2010/main" val="853105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22"/>
                                        </p:tgtEl>
                                      </p:cBhvr>
                                    </p:animEffect>
                                    <p:set>
                                      <p:cBhvr>
                                        <p:cTn id="7" dur="1" fill="hold">
                                          <p:stCondLst>
                                            <p:cond delay="499"/>
                                          </p:stCondLst>
                                        </p:cTn>
                                        <p:tgtEl>
                                          <p:spTgt spid="22"/>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fade">
                                      <p:cBhvr>
                                        <p:cTn id="1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nimationSave" descr="AnimationSave">
            <a:hlinkClick r:id="" action="ppaction://media"/>
            <a:extLst>
              <a:ext uri="{FF2B5EF4-FFF2-40B4-BE49-F238E27FC236}">
                <a16:creationId xmlns:a16="http://schemas.microsoft.com/office/drawing/2014/main" id="{C03D0406-4C0D-4041-89B3-2831081988F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883968" y="740968"/>
            <a:ext cx="5376063" cy="5376064"/>
          </a:xfrm>
        </p:spPr>
      </p:pic>
      <p:sp>
        <p:nvSpPr>
          <p:cNvPr id="5" name="TextBox 4">
            <a:extLst>
              <a:ext uri="{FF2B5EF4-FFF2-40B4-BE49-F238E27FC236}">
                <a16:creationId xmlns:a16="http://schemas.microsoft.com/office/drawing/2014/main" id="{44C9B076-4F3B-814B-B0B0-D5AE1027BE5A}"/>
              </a:ext>
            </a:extLst>
          </p:cNvPr>
          <p:cNvSpPr txBox="1"/>
          <p:nvPr/>
        </p:nvSpPr>
        <p:spPr>
          <a:xfrm>
            <a:off x="1728546" y="279303"/>
            <a:ext cx="5686906" cy="461665"/>
          </a:xfrm>
          <a:prstGeom prst="rect">
            <a:avLst/>
          </a:prstGeom>
          <a:noFill/>
          <a:effectLst>
            <a:glow>
              <a:srgbClr val="FF0000"/>
            </a:glow>
          </a:effectLst>
        </p:spPr>
        <p:txBody>
          <a:bodyPr wrap="square" rtlCol="0">
            <a:spAutoFit/>
          </a:bodyPr>
          <a:lstStyle/>
          <a:p>
            <a:r>
              <a:rPr lang="en-US" sz="2400" b="1" dirty="0">
                <a:latin typeface="Times New Roman" panose="02020603050405020304" pitchFamily="18" charset="0"/>
                <a:cs typeface="Times New Roman" panose="02020603050405020304" pitchFamily="18" charset="0"/>
              </a:rPr>
              <a:t>Organic Simulation</a:t>
            </a:r>
            <a:endParaRPr lang="en-US" sz="4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7249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4D9D651-A1BB-B94D-B430-512B5CCDCD01}"/>
              </a:ext>
            </a:extLst>
          </p:cNvPr>
          <p:cNvSpPr txBox="1"/>
          <p:nvPr/>
        </p:nvSpPr>
        <p:spPr>
          <a:xfrm>
            <a:off x="839201" y="1852864"/>
            <a:ext cx="7465595"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Definition (Combinatorial Optimisation Problem)</a:t>
            </a:r>
            <a:endParaRPr lang="en-US" sz="4000" b="1" dirty="0">
              <a:latin typeface="Times New Roman" panose="02020603050405020304" pitchFamily="18" charset="0"/>
              <a:cs typeface="Times New Roman" panose="02020603050405020304" pitchFamily="18" charset="0"/>
            </a:endParaRPr>
          </a:p>
        </p:txBody>
      </p:sp>
      <p:pic>
        <p:nvPicPr>
          <p:cNvPr id="11" name="Picture 10" descr="\documentclass{article}&#10;\usepackage{amsthm}&#10;\usepackage{amsmath}&#10;\usepackage{amsfonts}&#10;\usepackage[utf8]{inputenc}&#10;\usepackage[english]{babel}&#10;\usepackage{geometry}&#10;\geometry{margin=2in}&#10;&#10;\pagestyle{empty}&#10;&#10;\begin{document}&#10;A combinatorial optimisation problem is defined as the pair $(\mathbf{W}, f)$ where:&#10;\begin{itemize}&#10;    \item $\mathbf{W}$ is the feasible solution space.&#10;    \item $f:\mathbf{W} \to \mathbb{R}$ is the cost objective function we aim to minimise.&#10;\end{itemize}&#10;Optimal solution $\mathbf{w}^* = \operatorname{argmin}_{\mathbf{w}\in\mathbf{W}} f(\mathbf{w})$.&#10;&#10;&#10;&#10;\end{document}" title="IguanaTex Bitmap Display">
            <a:extLst>
              <a:ext uri="{FF2B5EF4-FFF2-40B4-BE49-F238E27FC236}">
                <a16:creationId xmlns:a16="http://schemas.microsoft.com/office/drawing/2014/main" id="{67B684A1-334D-3849-8633-16715B664430}"/>
              </a:ext>
            </a:extLst>
          </p:cNvPr>
          <p:cNvPicPr>
            <a:picLocks noChangeAspect="1"/>
          </p:cNvPicPr>
          <p:nvPr>
            <p:custDataLst>
              <p:tags r:id="rId1"/>
            </p:custDataLst>
          </p:nvPr>
        </p:nvPicPr>
        <p:blipFill>
          <a:blip r:embed="rId4"/>
          <a:stretch>
            <a:fillRect/>
          </a:stretch>
        </p:blipFill>
        <p:spPr>
          <a:xfrm>
            <a:off x="718457" y="2676730"/>
            <a:ext cx="7383780" cy="1874520"/>
          </a:xfrm>
          <a:prstGeom prst="rect">
            <a:avLst/>
          </a:prstGeom>
        </p:spPr>
      </p:pic>
    </p:spTree>
    <p:extLst>
      <p:ext uri="{BB962C8B-B14F-4D97-AF65-F5344CB8AC3E}">
        <p14:creationId xmlns:p14="http://schemas.microsoft.com/office/powerpoint/2010/main" val="1342096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74D9D651-A1BB-B94D-B430-512B5CCDCD01}"/>
              </a:ext>
            </a:extLst>
          </p:cNvPr>
          <p:cNvSpPr txBox="1"/>
          <p:nvPr/>
        </p:nvSpPr>
        <p:spPr>
          <a:xfrm>
            <a:off x="839198" y="878306"/>
            <a:ext cx="7465595"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Example (Travelling Salesman Problem)</a:t>
            </a:r>
            <a:endParaRPr lang="en-US" sz="4000" b="1" dirty="0">
              <a:latin typeface="Times New Roman" panose="02020603050405020304" pitchFamily="18" charset="0"/>
              <a:cs typeface="Times New Roman" panose="02020603050405020304" pitchFamily="18" charset="0"/>
            </a:endParaRPr>
          </a:p>
        </p:txBody>
      </p:sp>
      <p:pic>
        <p:nvPicPr>
          <p:cNvPr id="5" name="Picture 4" descr="\documentclass{article}&#10;\usepackage{amsthm}&#10;\usepackage{amsmath}&#10;\usepackage{amsfonts}&#10;\usepackage[utf8]{inputenc}&#10;\usepackage[english]{babel}&#10;\usepackage{geometry}&#10;\geometry{margin=2in}&#10;&#10;\pagestyle{empty}&#10;&#10;\begin{document}&#10;&#10;\begin{center}&#10;    \textit{Given a list of $n$ cities and the distances between each pair of cities, what is the shortest possible route that visits each city exactly once returning to the initial city at the end?}&#10;\end{center}&#10;&#10;\end{document}" title="IguanaTex Bitmap Display">
            <a:extLst>
              <a:ext uri="{FF2B5EF4-FFF2-40B4-BE49-F238E27FC236}">
                <a16:creationId xmlns:a16="http://schemas.microsoft.com/office/drawing/2014/main" id="{F50EF097-A624-0C47-96CC-3FF0D8D50C0A}"/>
              </a:ext>
            </a:extLst>
          </p:cNvPr>
          <p:cNvPicPr>
            <a:picLocks noChangeAspect="1"/>
          </p:cNvPicPr>
          <p:nvPr>
            <p:custDataLst>
              <p:tags r:id="rId1"/>
            </p:custDataLst>
          </p:nvPr>
        </p:nvPicPr>
        <p:blipFill>
          <a:blip r:embed="rId8"/>
          <a:stretch>
            <a:fillRect/>
          </a:stretch>
        </p:blipFill>
        <p:spPr>
          <a:xfrm>
            <a:off x="1119331" y="1900659"/>
            <a:ext cx="6905327" cy="707689"/>
          </a:xfrm>
          <a:prstGeom prst="rect">
            <a:avLst/>
          </a:prstGeom>
        </p:spPr>
      </p:pic>
      <p:pic>
        <p:nvPicPr>
          <p:cNvPr id="7" name="Picture 6" descr="\documentclass{article}&#10;\usepackage{amsthm}&#10;\usepackage{amsmath}&#10;\usepackage{amsfonts}&#10;\usepackage[utf8]{inputenc}&#10;\usepackage[english]{babel}&#10;\usepackage{geometry}&#10;\geometry{margin=2in}&#10;&#10;\pagestyle{empty}&#10;&#10;\begin{document}&#10;&#10;COP $(\mathbf{W}, f)$ where:&#10;&#10;&#10;\end{document}" title="IguanaTex Bitmap Display">
            <a:extLst>
              <a:ext uri="{FF2B5EF4-FFF2-40B4-BE49-F238E27FC236}">
                <a16:creationId xmlns:a16="http://schemas.microsoft.com/office/drawing/2014/main" id="{212144C0-9B54-1B4F-AF6A-7C8471B9946C}"/>
              </a:ext>
            </a:extLst>
          </p:cNvPr>
          <p:cNvPicPr>
            <a:picLocks noChangeAspect="1"/>
          </p:cNvPicPr>
          <p:nvPr>
            <p:custDataLst>
              <p:tags r:id="rId2"/>
            </p:custDataLst>
          </p:nvPr>
        </p:nvPicPr>
        <p:blipFill>
          <a:blip r:embed="rId9"/>
          <a:stretch>
            <a:fillRect/>
          </a:stretch>
        </p:blipFill>
        <p:spPr>
          <a:xfrm>
            <a:off x="775335" y="2902258"/>
            <a:ext cx="2621280" cy="304800"/>
          </a:xfrm>
          <a:prstGeom prst="rect">
            <a:avLst/>
          </a:prstGeom>
        </p:spPr>
      </p:pic>
      <p:pic>
        <p:nvPicPr>
          <p:cNvPr id="53" name="Picture 52" descr="\documentclass{article}&#10;\usepackage{amsthm}&#10;\usepackage{amsmath}&#10;\usepackage{amsfonts}&#10;\usepackage[utf8]{inputenc}&#10;\usepackage[english]{babel}&#10;\usepackage{geometry}&#10;\geometry{margin=2in}&#10;&#10;\pagestyle{empty}&#10;&#10;\begin{document}&#10;\begin{itemize}&#13;&#10;    \item $K_n =(V,E)$, edge weights $e_{i,j} = d(i,j)$.&#13;&#10;\end{itemize}&#10;&#10;\end{document}" title="IguanaTex Bitmap Display">
            <a:extLst>
              <a:ext uri="{FF2B5EF4-FFF2-40B4-BE49-F238E27FC236}">
                <a16:creationId xmlns:a16="http://schemas.microsoft.com/office/drawing/2014/main" id="{8604DF04-1E5D-E44B-A80E-5DA92BB4BE4F}"/>
              </a:ext>
            </a:extLst>
          </p:cNvPr>
          <p:cNvPicPr>
            <a:picLocks noChangeAspect="1"/>
          </p:cNvPicPr>
          <p:nvPr>
            <p:custDataLst>
              <p:tags r:id="rId3"/>
            </p:custDataLst>
          </p:nvPr>
        </p:nvPicPr>
        <p:blipFill>
          <a:blip r:embed="rId10"/>
          <a:stretch>
            <a:fillRect/>
          </a:stretch>
        </p:blipFill>
        <p:spPr>
          <a:xfrm>
            <a:off x="1051554" y="3542599"/>
            <a:ext cx="4160520" cy="251460"/>
          </a:xfrm>
          <a:prstGeom prst="rect">
            <a:avLst/>
          </a:prstGeom>
        </p:spPr>
      </p:pic>
      <p:pic>
        <p:nvPicPr>
          <p:cNvPr id="11" name="Picture 10" descr="\documentclass{article}&#10;\usepackage{amsthm}&#10;\usepackage{amsmath}&#10;\usepackage{amsfonts}&#10;\usepackage[utf8]{inputenc}&#10;\usepackage[english]{babel}&#10;\usepackage{geometry}&#10;\geometry{margin=2in}&#10;&#10;\pagestyle{empty}&#10;&#10;\begin{document}&#10;\begin{itemize}&#10;    \item $\mathbf{W} = \{ \mathbf{w}= (w_1,\dots,w_{n+1}) \in \{1,\dots,n\}^{n+1} \textrm{ : } w_1=w_{n+1} \textrm{ and } w_i\neq w_j \textrm{ for } 1\leq i \neq j \leq n\}$.&#10;\end{itemize}&#10;&#10;\end{document}" title="IguanaTex Bitmap Display">
            <a:extLst>
              <a:ext uri="{FF2B5EF4-FFF2-40B4-BE49-F238E27FC236}">
                <a16:creationId xmlns:a16="http://schemas.microsoft.com/office/drawing/2014/main" id="{9B37D238-B450-BF40-A877-27E549BB1D4E}"/>
              </a:ext>
            </a:extLst>
          </p:cNvPr>
          <p:cNvPicPr>
            <a:picLocks noChangeAspect="1"/>
          </p:cNvPicPr>
          <p:nvPr>
            <p:custDataLst>
              <p:tags r:id="rId4"/>
            </p:custDataLst>
          </p:nvPr>
        </p:nvPicPr>
        <p:blipFill>
          <a:blip r:embed="rId11"/>
          <a:stretch>
            <a:fillRect/>
          </a:stretch>
        </p:blipFill>
        <p:spPr>
          <a:xfrm>
            <a:off x="1051560" y="4129600"/>
            <a:ext cx="7040880" cy="525780"/>
          </a:xfrm>
          <a:prstGeom prst="rect">
            <a:avLst/>
          </a:prstGeom>
        </p:spPr>
      </p:pic>
      <p:pic>
        <p:nvPicPr>
          <p:cNvPr id="13" name="Picture 12" descr="\documentclass{article}&#10;\usepackage{amsthm}&#10;\usepackage{amsmath}&#10;\usepackage{amsfonts}&#10;\usepackage[utf8]{inputenc}&#10;\usepackage[english]{babel}&#10;\usepackage{geometry}&#10;\geometry{margin=2in}&#10;&#10;\pagestyle{empty}&#10;&#10;\begin{document}&#10;\begin{itemize}&#10;&#9;\item Cost objective function $f:\mathbf{W} \to \mathbb{R}^+$ such that $f(\mathbf{w})=\sum_{i=1}^{n} e_{w_i,w_{i+1}}$.&#10;&#10;\end{itemize}&#10;\end{document}" title="IguanaTex Bitmap Display">
            <a:extLst>
              <a:ext uri="{FF2B5EF4-FFF2-40B4-BE49-F238E27FC236}">
                <a16:creationId xmlns:a16="http://schemas.microsoft.com/office/drawing/2014/main" id="{CB2B7142-4E1E-C54B-9DC4-95C4EA81ECCF}"/>
              </a:ext>
            </a:extLst>
          </p:cNvPr>
          <p:cNvPicPr>
            <a:picLocks noChangeAspect="1"/>
          </p:cNvPicPr>
          <p:nvPr>
            <p:custDataLst>
              <p:tags r:id="rId5"/>
            </p:custDataLst>
          </p:nvPr>
        </p:nvPicPr>
        <p:blipFill>
          <a:blip r:embed="rId12"/>
          <a:stretch>
            <a:fillRect/>
          </a:stretch>
        </p:blipFill>
        <p:spPr>
          <a:xfrm>
            <a:off x="1051554" y="4964612"/>
            <a:ext cx="7040880" cy="274320"/>
          </a:xfrm>
          <a:prstGeom prst="rect">
            <a:avLst/>
          </a:prstGeom>
        </p:spPr>
      </p:pic>
    </p:spTree>
    <p:extLst>
      <p:ext uri="{BB962C8B-B14F-4D97-AF65-F5344CB8AC3E}">
        <p14:creationId xmlns:p14="http://schemas.microsoft.com/office/powerpoint/2010/main" val="314132461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82"/>
  <p:tag name="ORIGINALWIDTH" val="323"/>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A combinatorial optimisation problem is defined as the pair $(\mathbf{W}, f)$ where:&#10;\begin{itemize}&#10;    \item $\mathbf{W}$ is the feasible solution space.&#10;    \item $f:\mathbf{W} \to \mathbb{R}$ is the cost objective function we aim to minimise.&#10;\end{itemize}&#10;Optimal solution $\mathbf{w}^* = \operatorname{argmin}_{\mathbf{w}\in\mathbf{W}} f(\mathbf{w})$.&#10;&#10;&#10;&#10;\end{document}"/>
  <p:tag name="IGUANATEXSIZE" val="18"/>
  <p:tag name="IGUANATEXCURSOR" val="564"/>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10.xml><?xml version="1.0" encoding="utf-8"?>
<p:tagLst xmlns:a="http://schemas.openxmlformats.org/drawingml/2006/main" xmlns:r="http://schemas.openxmlformats.org/officeDocument/2006/relationships" xmlns:p="http://schemas.openxmlformats.org/presentationml/2006/main">
  <p:tag name="OUTPUTDPI" val="1200"/>
  <p:tag name="ORIGINALHEIGHT" val="9"/>
  <p:tag name="ORIGINALWIDTH" val="171"/>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begin{itemize}&#13;&#10;    \item $S \in \mathbb{N}$ - Number of Agents in Colony&#13;&#10;\end{itemize}&#10;&#10;\end{document}"/>
  <p:tag name="IGUANATEXSIZE" val="20"/>
  <p:tag name="IGUANATEXCURSOR" val="268"/>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11.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207"/>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begin{itemize}&#13;&#10;    \item $\rho \in (0,1)$ - Pheromone Evaporation Constant&#13;&#10;\end{itemize}&#10;&#10;\end{document}"/>
  <p:tag name="IGUANATEXSIZE" val="20"/>
  <p:tag name="IGUANATEXCURSOR" val="266"/>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12.xml><?xml version="1.0" encoding="utf-8"?>
<p:tagLst xmlns:a="http://schemas.openxmlformats.org/drawingml/2006/main" xmlns:r="http://schemas.openxmlformats.org/officeDocument/2006/relationships" xmlns:p="http://schemas.openxmlformats.org/presentationml/2006/main">
  <p:tag name="OUTPUTDPI" val="1200"/>
  <p:tag name="ORIGINALHEIGHT" val="9"/>
  <p:tag name="ORIGINALWIDTH" val="110"/>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begin{itemize}&#13;&#10;    \item $m \in \mathbb{N}$ - Cycle Number&#13;&#10;\end{itemize}&#10;&#10;\end{document}"/>
  <p:tag name="IGUANATEXSIZE" val="20"/>
  <p:tag name="IGUANATEXCURSOR" val="277"/>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13.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226"/>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begin{itemize}&#13;&#10;    \item $\boldsymbol{\tau}(m) \in \mathbb{R}^{n\times n}$ - Pheromone Concentration Matrix &#13;&#10;\end{itemize}&#10;&#10;\end{document}"/>
  <p:tag name="IGUANATEXSIZE" val="20"/>
  <p:tag name="IGUANATEXCURSOR" val="299"/>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14.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211"/>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begin{itemize}&#13;&#10;    \item $\mu_m(\mathbf{w})$ - Probability Distribution for $\mathbf{w}\in \mathbf{W}_\Omega$&#13;&#10;\end{itemize}&#10;&#10;\end{document}"/>
  <p:tag name="IGUANATEXSIZE" val="20"/>
  <p:tag name="IGUANATEXCURSOR" val="270"/>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15.xml><?xml version="1.0" encoding="utf-8"?>
<p:tagLst xmlns:a="http://schemas.openxmlformats.org/drawingml/2006/main" xmlns:r="http://schemas.openxmlformats.org/officeDocument/2006/relationships" xmlns:p="http://schemas.openxmlformats.org/presentationml/2006/main">
  <p:tag name="OUTPUTDPI" val="1200"/>
  <p:tag name="ORIGINALHEIGHT" val="9"/>
  <p:tag name="ORIGINALWIDTH" val="167"/>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13;&#10;$\rightarrow \Delta \boldsymbol{\tau}$ - Change in Pheromone Matrix&#13;&#10;&#10;&#10;\end{document}"/>
  <p:tag name="IGUANATEXSIZE" val="20"/>
  <p:tag name="IGUANATEXCURSOR" val="238"/>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16.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151"/>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13;&#10;$\rightarrow \boldsymbol{\tau}(m) = (1-\rho)\boldsymbol{\tau}(m-1) + \rho\Delta \boldsymbol{\tau} $&#13;&#10;&#10;&#10;\end{document}"/>
  <p:tag name="IGUANATEXSIZE" val="20"/>
  <p:tag name="IGUANATEXCURSOR" val="258"/>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17.xml><?xml version="1.0" encoding="utf-8"?>
<p:tagLst xmlns:a="http://schemas.openxmlformats.org/drawingml/2006/main" xmlns:r="http://schemas.openxmlformats.org/officeDocument/2006/relationships" xmlns:p="http://schemas.openxmlformats.org/presentationml/2006/main">
  <p:tag name="OUTPUTDPI" val="1200"/>
  <p:tag name="ORIGINALHEIGHT" val="28"/>
  <p:tag name="ORIGINALWIDTH" val="174"/>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mu_m(\mathbf{w}) = \prod_{i=1}^n \mathbb{P}(w_i \to w_{i+1}| w_1,\dots,w_{i-1})$$&#13;&#10;&#10;&#10;\end{document}"/>
  <p:tag name="IGUANATEXSIZE" val="20"/>
  <p:tag name="IGUANATEXCURSOR" val="305"/>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18.xml><?xml version="1.0" encoding="utf-8"?>
<p:tagLst xmlns:a="http://schemas.openxmlformats.org/drawingml/2006/main" xmlns:r="http://schemas.openxmlformats.org/officeDocument/2006/relationships" xmlns:p="http://schemas.openxmlformats.org/presentationml/2006/main">
  <p:tag name="OUTPUTDPI" val="1200"/>
  <p:tag name="ORIGINALHEIGHT" val="28"/>
  <p:tag name="ORIGINALWIDTH" val="172"/>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 \prod_{i=1}^n \frac{(\{\boldsymbol{\tau}(m-1)\}_{w_i,w_{i+1}})^\alpha (e_{w_i,w_{i+1}})^{-\beta}}{ \sum_k {(\{\boldsymbol{\tau}(m-1)\}_{w_i,k})^\alpha (e_{w_i,k})^{-\beta}}}  $$&#10;&#10;\end{document}"/>
  <p:tag name="IGUANATEXSIZE" val="20"/>
  <p:tag name="IGUANATEXCURSOR" val="405"/>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19.xml><?xml version="1.0" encoding="utf-8"?>
<p:tagLst xmlns:a="http://schemas.openxmlformats.org/drawingml/2006/main" xmlns:r="http://schemas.openxmlformats.org/officeDocument/2006/relationships" xmlns:p="http://schemas.openxmlformats.org/presentationml/2006/main">
  <p:tag name="OUTPUTDPI" val="1200"/>
  <p:tag name="ORIGINALHEIGHT" val="9"/>
  <p:tag name="ORIGINALWIDTH" val="132"/>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alpha,\beta &gt;0$ weigthing parameters&#10;&#10;\end{document}"/>
  <p:tag name="IGUANATEXSIZE" val="20"/>
  <p:tag name="IGUANATEXCURSOR" val="252"/>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33"/>
  <p:tag name="ORIGINALWIDTH" val="322"/>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10;\begin{center}&#10;    \textit{Given a list of $n$ cities and the distances between each pair of cities, what is the shortest possible route that visits each city exactly once returning to the initial city at the end?}&#10;\end{center}&#10;&#10;\end{document}"/>
  <p:tag name="IGUANATEXSIZE" val="24"/>
  <p:tag name="IGUANATEXCURSOR" val="225"/>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20.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133"/>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For $\mathbf{w} =(w_1,\dots,w_{n+1}) \in \mathbf{W}_\Omega$&#13;&#10;&#10;&#10;\end{document}"/>
  <p:tag name="IGUANATEXSIZE" val="20"/>
  <p:tag name="IGUANATEXCURSOR" val="282"/>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21.xml><?xml version="1.0" encoding="utf-8"?>
<p:tagLst xmlns:a="http://schemas.openxmlformats.org/drawingml/2006/main" xmlns:r="http://schemas.openxmlformats.org/officeDocument/2006/relationships" xmlns:p="http://schemas.openxmlformats.org/presentationml/2006/main">
  <p:tag name="OUTPUTDPI" val="1200"/>
  <p:tag name="ORIGINALHEIGHT" val="81"/>
  <p:tag name="ORIGINALWIDTH" val="324"/>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textbf{Central Theorem}&#10;\\ \\&#10;\textbf{(i)} $\forall \epsilon &gt;0$ there exists $S\in \mathbb{N}$ sufficidently large and $m_0\in\mathbb{N}$ such that \\ $\mathbb{P}(\mathbf{w}^*$ is sampled in cycle m$)&gt;1-\epsilon$ for all $m\geq m_0$\\&#10;\\ \textbf{(ii)} $\forall \epsilon &gt;0$ there exists $\rho\in (0,1)$ sufficiently small and $m_0\in\mathbb{N}$ such that $\mathbb{P}(\mathbf{w}^*$ is sampled in cycle m$)&gt;1-\epsilon$ for all $m\geq m_0$&#13;&#10;&#10;&#10;\end{document}"/>
  <p:tag name="IGUANATEXSIZE" val="20"/>
  <p:tag name="IGUANATEXCURSOR" val="254"/>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22.xml><?xml version="1.0" encoding="utf-8"?>
<p:tagLst xmlns:a="http://schemas.openxmlformats.org/drawingml/2006/main" xmlns:r="http://schemas.openxmlformats.org/officeDocument/2006/relationships" xmlns:p="http://schemas.openxmlformats.org/presentationml/2006/main">
  <p:tag name="OUTPUTDPI" val="1200"/>
  <p:tag name="ORIGINALHEIGHT" val="57"/>
  <p:tag name="ORIGINALWIDTH" val="66"/>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Parameters:\\&#10;$n=25$\\&#10;$S = 80$\\&#10;$\rho=0.12$\\&#10;$\alpha = 1, \beta=0.8$\\&#10;\end{document}"/>
  <p:tag name="IGUANATEXSIZE" val="18"/>
  <p:tag name="IGUANATEXCURSOR" val="237"/>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10"/>
  <p:tag name="ORIGINALWIDTH" val="86"/>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10;COP $(\mathbf{W}, f)$ where:&#10;&#10;&#10;\end{document}"/>
  <p:tag name="IGUANATEXSIZE" val="24"/>
  <p:tag name="IGUANATEXCURSOR" val="242"/>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4.xml><?xml version="1.0" encoding="utf-8"?>
<p:tagLst xmlns:a="http://schemas.openxmlformats.org/drawingml/2006/main" xmlns:r="http://schemas.openxmlformats.org/officeDocument/2006/relationships" xmlns:p="http://schemas.openxmlformats.org/presentationml/2006/main">
  <p:tag name="OUTPUTDPI" val="1200"/>
  <p:tag name="ORIGINALHEIGHT" val="11"/>
  <p:tag name="ORIGINALWIDTH" val="182"/>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begin{itemize}&#13;&#10;    \item $K_n =(V,E)$, edge weights $e_{i,j} = d(i,j)$.&#13;&#10;\end{itemize}&#10;&#10;\end{document}"/>
  <p:tag name="IGUANATEXSIZE" val="18"/>
  <p:tag name="IGUANATEXCURSOR" val="297"/>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5.xml><?xml version="1.0" encoding="utf-8"?>
<p:tagLst xmlns:a="http://schemas.openxmlformats.org/drawingml/2006/main" xmlns:r="http://schemas.openxmlformats.org/officeDocument/2006/relationships" xmlns:p="http://schemas.openxmlformats.org/presentationml/2006/main">
  <p:tag name="OUTPUTDPI" val="1200"/>
  <p:tag name="ORIGINALHEIGHT" val="23"/>
  <p:tag name="ORIGINALWIDTH" val="308"/>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begin{itemize}&#10;    \item $\mathbf{W} = \{ \mathbf{w}= (w_1,\dots,w_{n+1}) \in \{1,\dots,n\}^{n+1} \textrm{ : } w_1=w_{n+1} \textrm{ and } w_i\neq w_j \textrm{ for } 1\leq i \neq j \leq n\}$.&#10;\end{itemize}&#10;&#10;\end{document}"/>
  <p:tag name="IGUANATEXSIZE" val="18"/>
  <p:tag name="IGUANATEXCURSOR" val="308"/>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6.xml><?xml version="1.0" encoding="utf-8"?>
<p:tagLst xmlns:a="http://schemas.openxmlformats.org/drawingml/2006/main" xmlns:r="http://schemas.openxmlformats.org/officeDocument/2006/relationships" xmlns:p="http://schemas.openxmlformats.org/presentationml/2006/main">
  <p:tag name="OUTPUTDPI" val="1200"/>
  <p:tag name="ORIGINALHEIGHT" val="12"/>
  <p:tag name="ORIGINALWIDTH" val="308"/>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begin{itemize}&#10;&#9;\item Cost objective function $f:\mathbf{W} \to \mathbb{R}^+$ such that $f(\mathbf{w})=\sum_{i=1}^{n} e_{w_i,w_{i+1}}$.&#10;&#10;\end{itemize}&#10;\end{document}"/>
  <p:tag name="IGUANATEXSIZE" val="18"/>
  <p:tag name="IGUANATEXCURSOR" val="284"/>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7.xml><?xml version="1.0" encoding="utf-8"?>
<p:tagLst xmlns:a="http://schemas.openxmlformats.org/drawingml/2006/main" xmlns:r="http://schemas.openxmlformats.org/officeDocument/2006/relationships" xmlns:p="http://schemas.openxmlformats.org/presentationml/2006/main">
  <p:tag name="OUTPUTDPI" val="1200"/>
  <p:tag name="ORIGINALHEIGHT" val="8"/>
  <p:tag name="ORIGINALWIDTH" val="93"/>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The TSP is NP-hard.\\&#10;&#10;\end{document}"/>
  <p:tag name="IGUANATEXSIZE" val="18"/>
  <p:tag name="IGUANATEXCURSOR" val="246"/>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8.xml><?xml version="1.0" encoding="utf-8"?>
<p:tagLst xmlns:a="http://schemas.openxmlformats.org/drawingml/2006/main" xmlns:r="http://schemas.openxmlformats.org/officeDocument/2006/relationships" xmlns:p="http://schemas.openxmlformats.org/presentationml/2006/main">
  <p:tag name="OUTPUTDPI" val="1200"/>
  <p:tag name="ORIGINALHEIGHT" val="47"/>
  <p:tag name="ORIGINALWIDTH" val="237"/>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Possible number of closed Hamiltonian paths&#10;$$ \frac{n!}{2n}  = \frac{(n-1)!}{2} \approx \sqrt{\frac{\pi (n-1)}{2}} \left(\frac{n-1}{e}\right)^{n-1}$$&#10;&#10;\end{document}"/>
  <p:tag name="IGUANATEXSIZE" val="18"/>
  <p:tag name="IGUANATEXCURSOR" val="374"/>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ags/tag9.xml><?xml version="1.0" encoding="utf-8"?>
<p:tagLst xmlns:a="http://schemas.openxmlformats.org/drawingml/2006/main" xmlns:r="http://schemas.openxmlformats.org/officeDocument/2006/relationships" xmlns:p="http://schemas.openxmlformats.org/presentationml/2006/main">
  <p:tag name="OUTPUTDPI" val="1200"/>
  <p:tag name="ORIGINALHEIGHT" val="9"/>
  <p:tag name="ORIGINALWIDTH" val="104"/>
  <p:tag name="OUTPUTTYPE" val="PDF"/>
  <p:tag name="IGUANATEXVERSION" val="159"/>
  <p:tag name="LATEXADDIN" val="\documentclass{article}&#10;\usepackage{amsthm}&#10;\usepackage{amsmath}&#10;\usepackage{amsfonts}&#10;\usepackage[utf8]{inputenc}&#10;\usepackage[english]{babel}&#10;\usepackage{geometry}&#10;\geometry{margin=2in}&#10;&#10;\pagestyle{empty}&#10;&#10;\begin{document}&#10;$\Longrightarrow$ Heuristic Approach&#10;&#10;\end{document}"/>
  <p:tag name="IGUANATEXSIZE" val="20"/>
  <p:tag name="IGUANATEXCURSOR" val="260"/>
  <p:tag name="TRANSPARENCY" val="True"/>
  <p:tag name="LATEXENGINEID" val="0"/>
  <p:tag name="TEMPFOLDER" val="/private/var/folders/4b/kc09nd6n0qn6c420rgj_1_900000gn/T/com.microsoft.Powerpoint/TemporaryItems/"/>
  <p:tag name="LATEXFORMHEIGHT" val="426.65"/>
  <p:tag name="LATEXFORMWIDTH" val="513.35"/>
  <p:tag name="LATEXFORMWRAP" val="True"/>
  <p:tag name="BITMAPVECTOR" val="0"/>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11220</TotalTime>
  <Words>2099</Words>
  <Application>Microsoft Macintosh PowerPoint</Application>
  <PresentationFormat>On-screen Show (4:3)</PresentationFormat>
  <Paragraphs>122</Paragraphs>
  <Slides>14</Slides>
  <Notes>14</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Elmo Barratt</dc:creator>
  <cp:lastModifiedBy>Elmo Barratt</cp:lastModifiedBy>
  <cp:revision>14</cp:revision>
  <cp:lastPrinted>2022-03-30T10:08:38Z</cp:lastPrinted>
  <dcterms:created xsi:type="dcterms:W3CDTF">2022-03-17T10:46:13Z</dcterms:created>
  <dcterms:modified xsi:type="dcterms:W3CDTF">2022-03-31T07:49:17Z</dcterms:modified>
</cp:coreProperties>
</file>

<file path=docProps/thumbnail.jpeg>
</file>